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0" r:id="rId3"/>
    <p:sldId id="267" r:id="rId4"/>
    <p:sldId id="268" r:id="rId5"/>
    <p:sldId id="264" r:id="rId6"/>
    <p:sldId id="265" r:id="rId7"/>
    <p:sldId id="352" r:id="rId8"/>
    <p:sldId id="353" r:id="rId9"/>
    <p:sldId id="354" r:id="rId10"/>
    <p:sldId id="355" r:id="rId11"/>
    <p:sldId id="356" r:id="rId12"/>
    <p:sldId id="357" r:id="rId13"/>
    <p:sldId id="35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176F47"/>
    <a:srgbClr val="006600"/>
    <a:srgbClr val="0D8D41"/>
    <a:srgbClr val="34411B"/>
    <a:srgbClr val="FFF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9579" autoAdjust="0"/>
  </p:normalViewPr>
  <p:slideViewPr>
    <p:cSldViewPr>
      <p:cViewPr varScale="1">
        <p:scale>
          <a:sx n="51" d="100"/>
          <a:sy n="51" d="100"/>
        </p:scale>
        <p:origin x="1387" y="3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890" y="-4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39F9E-015A-4C40-B85A-5DF0F934764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DDA74-D108-45D1-88CE-B49A32E50C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694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atinLnBrk="1"/>
            <a:r>
              <a:rPr lang="ru-RU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</a:t>
            </a:r>
            <a:r>
              <a:rPr lang="ru-RU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представляем Вам новый продукт от компании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Vatech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 </a:t>
            </a:r>
            <a:r>
              <a:rPr lang="ru-RU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программное обеспечение для консультации пациента.</a:t>
            </a:r>
            <a:endParaRPr lang="ko-KR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endParaRPr lang="ko-KR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5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5C56F2-4F0F-4EF7-88D5-BACBFFC5C9A5}" type="slidenum">
              <a:rPr lang="ko-KR" altLang="en-US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71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3A4-4EBA-40B0-A8DE-0EE0BCAFE1F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51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DDA74-D108-45D1-88CE-B49A32E50C7B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138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чего нужен единый </a:t>
            </a:r>
            <a:r>
              <a:rPr lang="ru-RU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инструмент для консультации ? К экспертным знаниям доктора добавляется возможность их визуализировать пациенту в доступных его пониманию мультипликационных образах, что в свою очередь положительно влияет на скорость принятия пациентом решения о проведении процедуры и повышает его удовлетворенность от посещения врача.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3A4-4EBA-40B0-A8DE-0EE0BCAFE1F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80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Огромное преимущество в руках врача – для пациента лучше один раз увидеть , чем ……</a:t>
            </a:r>
            <a:endParaRPr lang="ko-KR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3A4-4EBA-40B0-A8DE-0EE0BCAFE1F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774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244 ролика на все случаи стоматологической практики</a:t>
            </a:r>
            <a:endParaRPr lang="ko-KR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3A4-4EBA-40B0-A8DE-0EE0BCAFE1F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170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ru-RU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Единая программа вместо множества используемых врачом </a:t>
            </a:r>
            <a:endParaRPr lang="ko-KR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3A4-4EBA-40B0-A8DE-0EE0BCAFE1F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36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Диагностика может производиться одновременно с консультацией пациента </a:t>
            </a:r>
            <a:endParaRPr lang="ko-KR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3A4-4EBA-40B0-A8DE-0EE0BCAFE1F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675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Нет </a:t>
            </a:r>
            <a:r>
              <a:rPr lang="ru-RU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необходимости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длительных объяснениях, рисовании и т.п.</a:t>
            </a:r>
            <a:endParaRPr lang="ko-KR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3A4-4EBA-40B0-A8DE-0EE0BCAFE1F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6039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Просто покажите пациенту</a:t>
            </a:r>
            <a:r>
              <a:rPr lang="ru-RU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видеоролик в соответствии с клиническим случаем.</a:t>
            </a:r>
            <a:endParaRPr lang="ko-KR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3A4-4EBA-40B0-A8DE-0EE0BCAFE1F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3388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F3A4-4EBA-40B0-A8DE-0EE0BCAFE1F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67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32A5536-3AD1-4C9F-80BF-BD1340BC147B}" type="datetimeFigureOut">
              <a:rPr lang="ko-KR" altLang="en-US">
                <a:solidFill>
                  <a:prstClr val="black"/>
                </a:solidFill>
              </a:rPr>
              <a:pPr>
                <a:defRPr/>
              </a:pPr>
              <a:t>2016-01-29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B4642CA3-E826-4722-BFD3-C2B50B20537F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B8521400-696B-4BA2-BD56-46D47C6509DB}" type="datetimeFigureOut">
              <a:rPr lang="ko-KR" altLang="en-US">
                <a:solidFill>
                  <a:prstClr val="black"/>
                </a:solidFill>
              </a:rPr>
              <a:pPr>
                <a:defRPr/>
              </a:pPr>
              <a:t>2016-01-29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19F652FD-4193-4CBE-AA72-F6B3FAD51687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FB488D6-2AAF-4827-B34D-29875F0ED184}" type="datetimeFigureOut">
              <a:rPr lang="ko-KR" altLang="en-US">
                <a:solidFill>
                  <a:prstClr val="black"/>
                </a:solidFill>
              </a:rPr>
              <a:pPr>
                <a:defRPr/>
              </a:pPr>
              <a:t>2016-01-29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5766531-BA9D-4BEE-83BC-36434A32176C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2CCF80A-4107-48E1-9B09-1CA8C9229E57}" type="datetimeFigureOut">
              <a:rPr lang="ko-KR" altLang="en-US">
                <a:solidFill>
                  <a:prstClr val="black"/>
                </a:solidFill>
              </a:rPr>
              <a:pPr>
                <a:defRPr/>
              </a:pPr>
              <a:t>2016-01-29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995FBDE-3259-4C26-BFF1-B6030214A6B7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53BA961-D321-4AEC-9220-BED788725805}" type="datetimeFigureOut">
              <a:rPr lang="ko-KR" altLang="en-US">
                <a:solidFill>
                  <a:prstClr val="black"/>
                </a:solidFill>
              </a:rPr>
              <a:pPr>
                <a:defRPr/>
              </a:pPr>
              <a:t>2016-01-29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3864DEB8-1E62-4D42-9023-942D65F37FDF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03306E85-B114-4A05-85C9-95BF653C5073}" type="datetimeFigureOut">
              <a:rPr lang="ko-KR" altLang="en-US">
                <a:solidFill>
                  <a:prstClr val="black"/>
                </a:solidFill>
              </a:rPr>
              <a:pPr>
                <a:defRPr/>
              </a:pPr>
              <a:t>2016-01-29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3E7A77D9-E9E4-4474-B9C9-4459040215E1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36C2F746-468C-48CF-8B4E-E4DA07A4E3FB}" type="datetimeFigureOut">
              <a:rPr lang="ko-KR" altLang="en-US">
                <a:solidFill>
                  <a:prstClr val="black"/>
                </a:solidFill>
              </a:rPr>
              <a:pPr>
                <a:defRPr/>
              </a:pPr>
              <a:t>2016-01-29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DE4CF8E-EC4B-4639-9702-4D5935381F5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C937C929-0975-4F85-B886-1FC986957B33}" type="datetimeFigureOut">
              <a:rPr lang="ko-KR" altLang="en-US">
                <a:solidFill>
                  <a:prstClr val="black"/>
                </a:solidFill>
              </a:rPr>
              <a:pPr>
                <a:defRPr/>
              </a:pPr>
              <a:t>2016-01-29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A3B6698B-2A1A-41E4-8363-61A3FFD11CE8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C0E5F59-7294-41D1-9947-429F6522DA6C}" type="datetimeFigureOut">
              <a:rPr lang="ko-KR" altLang="en-US">
                <a:solidFill>
                  <a:prstClr val="black"/>
                </a:solidFill>
              </a:rPr>
              <a:pPr>
                <a:defRPr/>
              </a:pPr>
              <a:t>2016-01-29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0D4B1B98-BA38-4575-BE13-1AC42E3C1038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8D3F373-4BCF-4F5E-AA05-20154CE543DA}" type="datetimeFigureOut">
              <a:rPr lang="ko-KR" altLang="en-US">
                <a:solidFill>
                  <a:prstClr val="black"/>
                </a:solidFill>
              </a:rPr>
              <a:pPr>
                <a:defRPr/>
              </a:pPr>
              <a:t>2016-01-29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8DABA64-6A38-4C76-BCAA-EDC79F54AF8A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C8427C77-F7CD-4533-B462-EC6AB5A1C000}" type="datetimeFigureOut">
              <a:rPr lang="ko-KR" altLang="en-US">
                <a:solidFill>
                  <a:prstClr val="black"/>
                </a:solidFill>
              </a:rPr>
              <a:pPr>
                <a:defRPr/>
              </a:pPr>
              <a:t>2016-01-29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63F2567-2AEC-4D2A-9ADC-D5343384F912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 txBox="1">
            <a:spLocks/>
          </p:cNvSpPr>
          <p:nvPr userDrawn="1"/>
        </p:nvSpPr>
        <p:spPr>
          <a:xfrm>
            <a:off x="251520" y="6527751"/>
            <a:ext cx="3600400" cy="35763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100" b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+mn-ea"/>
              </a:defRPr>
            </a:lvl1pPr>
          </a:lstStyle>
          <a:p>
            <a:pPr algn="ctr">
              <a:defRPr/>
            </a:pPr>
            <a:r>
              <a:rPr lang="en-US" altLang="ko-KR" dirty="0" smtClean="0">
                <a:solidFill>
                  <a:prstClr val="white">
                    <a:lumMod val="65000"/>
                  </a:prstClr>
                </a:solidFill>
              </a:rPr>
              <a:t>Copyrightsⓒ VATECH Global, Ltd. All rights reserved 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10"/>
          <p:cNvSpPr>
            <a:spLocks noChangeArrowheads="1"/>
          </p:cNvSpPr>
          <p:nvPr/>
        </p:nvSpPr>
        <p:spPr bwMode="auto">
          <a:xfrm>
            <a:off x="0" y="328498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Комплексное решение для консультации пациентов</a:t>
            </a:r>
            <a:endParaRPr lang="ko-KR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740" y="1340768"/>
            <a:ext cx="4762500" cy="1743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3528" y="4365104"/>
            <a:ext cx="2448272" cy="2016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E9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347864" y="4365104"/>
            <a:ext cx="2448272" cy="2016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E9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372200" y="4365104"/>
            <a:ext cx="2448272" cy="2016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E9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2843808" y="5157192"/>
            <a:ext cx="360040" cy="504056"/>
          </a:xfrm>
          <a:prstGeom prst="rightArrow">
            <a:avLst/>
          </a:prstGeom>
          <a:solidFill>
            <a:srgbClr val="0E9A29"/>
          </a:solidFill>
          <a:ln>
            <a:solidFill>
              <a:srgbClr val="0E9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5868144" y="5157192"/>
            <a:ext cx="360040" cy="504056"/>
          </a:xfrm>
          <a:prstGeom prst="rightArrow">
            <a:avLst/>
          </a:prstGeom>
          <a:solidFill>
            <a:srgbClr val="0E9A29"/>
          </a:solidFill>
          <a:ln>
            <a:solidFill>
              <a:srgbClr val="0E9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755576" y="1412776"/>
            <a:ext cx="3528392" cy="2232248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4788024" y="1412776"/>
            <a:ext cx="3528392" cy="2232248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33265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Видео</a:t>
            </a:r>
            <a:r>
              <a:rPr lang="en-US" altLang="ko-KR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2: </a:t>
            </a:r>
            <a:r>
              <a:rPr lang="ru-RU" altLang="ko-KR" sz="32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Скалинг</a:t>
            </a:r>
            <a:endParaRPr lang="ko-KR" altLang="en-US" sz="3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>
            <a:lum contrast="28000"/>
          </a:blip>
          <a:srcRect/>
          <a:stretch>
            <a:fillRect/>
          </a:stretch>
        </p:blipFill>
        <p:spPr bwMode="auto">
          <a:xfrm>
            <a:off x="1326258" y="5229200"/>
            <a:ext cx="333130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lum contrast="28000"/>
          </a:blip>
          <a:srcRect/>
          <a:stretch>
            <a:fillRect/>
          </a:stretch>
        </p:blipFill>
        <p:spPr bwMode="auto">
          <a:xfrm>
            <a:off x="4382886" y="5229200"/>
            <a:ext cx="333130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>
            <a:lum contrast="28000"/>
          </a:blip>
          <a:srcRect/>
          <a:stretch>
            <a:fillRect/>
          </a:stretch>
        </p:blipFill>
        <p:spPr bwMode="auto">
          <a:xfrm>
            <a:off x="7407222" y="5229200"/>
            <a:ext cx="333130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055918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3528" y="4365104"/>
            <a:ext cx="2448272" cy="2016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E9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347864" y="4365104"/>
            <a:ext cx="2448272" cy="2016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E9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372200" y="4365104"/>
            <a:ext cx="2448272" cy="2016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0E9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2843808" y="5157192"/>
            <a:ext cx="360040" cy="504056"/>
          </a:xfrm>
          <a:prstGeom prst="rightArrow">
            <a:avLst/>
          </a:prstGeom>
          <a:solidFill>
            <a:srgbClr val="0E9A29"/>
          </a:solidFill>
          <a:ln>
            <a:solidFill>
              <a:srgbClr val="0E9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5868144" y="5157192"/>
            <a:ext cx="360040" cy="504056"/>
          </a:xfrm>
          <a:prstGeom prst="rightArrow">
            <a:avLst/>
          </a:prstGeom>
          <a:solidFill>
            <a:srgbClr val="0E9A29"/>
          </a:solidFill>
          <a:ln>
            <a:solidFill>
              <a:srgbClr val="0E9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 descr="20120402_standard7.JPG"/>
          <p:cNvPicPr>
            <a:picLocks noChangeAspect="1"/>
          </p:cNvPicPr>
          <p:nvPr/>
        </p:nvPicPr>
        <p:blipFill>
          <a:blip r:embed="rId6" cstate="print"/>
          <a:srcRect l="3675"/>
          <a:stretch>
            <a:fillRect/>
          </a:stretch>
        </p:blipFill>
        <p:spPr>
          <a:xfrm>
            <a:off x="755576" y="1556792"/>
            <a:ext cx="3443744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그림 12" descr="20120402_standard8.JPG"/>
          <p:cNvPicPr>
            <a:picLocks noChangeAspect="1"/>
          </p:cNvPicPr>
          <p:nvPr/>
        </p:nvPicPr>
        <p:blipFill>
          <a:blip r:embed="rId7" cstate="print"/>
          <a:srcRect l="3376"/>
          <a:stretch>
            <a:fillRect/>
          </a:stretch>
        </p:blipFill>
        <p:spPr>
          <a:xfrm>
            <a:off x="4932040" y="1556792"/>
            <a:ext cx="3432284" cy="1860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직사각형 11"/>
          <p:cNvSpPr/>
          <p:nvPr/>
        </p:nvSpPr>
        <p:spPr>
          <a:xfrm>
            <a:off x="0" y="33265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Видео</a:t>
            </a:r>
            <a:r>
              <a:rPr lang="en-US" altLang="ko-KR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3: </a:t>
            </a:r>
            <a:r>
              <a:rPr lang="ru-RU" altLang="ko-KR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Имплантация</a:t>
            </a:r>
            <a:endParaRPr lang="ko-KR" altLang="en-US" sz="3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>
            <a:lum contrast="28000"/>
          </a:blip>
          <a:srcRect/>
          <a:stretch>
            <a:fillRect/>
          </a:stretch>
        </p:blipFill>
        <p:spPr bwMode="auto">
          <a:xfrm>
            <a:off x="1326258" y="5229200"/>
            <a:ext cx="333130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print">
            <a:lum contrast="28000"/>
          </a:blip>
          <a:srcRect/>
          <a:stretch>
            <a:fillRect/>
          </a:stretch>
        </p:blipFill>
        <p:spPr bwMode="auto">
          <a:xfrm>
            <a:off x="4382886" y="5229200"/>
            <a:ext cx="333130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>
            <a:lum contrast="28000"/>
          </a:blip>
          <a:srcRect/>
          <a:stretch>
            <a:fillRect/>
          </a:stretch>
        </p:blipFill>
        <p:spPr bwMode="auto">
          <a:xfrm>
            <a:off x="7452320" y="5229200"/>
            <a:ext cx="333130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088278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6015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Конфигурация </a:t>
            </a:r>
            <a:r>
              <a:rPr lang="en-US" altLang="ko-KR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EzCodi</a:t>
            </a:r>
            <a:r>
              <a:rPr lang="ru-RU" altLang="ko-KR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endParaRPr lang="ko-KR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07504" y="2052330"/>
            <a:ext cx="4032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  <a:defRPr/>
            </a:pPr>
            <a:r>
              <a:rPr lang="en-US" altLang="ko-KR" sz="2400" b="1" dirty="0" smtClean="0">
                <a:solidFill>
                  <a:srgbClr val="176F47"/>
                </a:solidFill>
                <a:latin typeface="Cambria" pitchFamily="18" charset="0"/>
              </a:rPr>
              <a:t>Conservative Dentistry</a:t>
            </a:r>
          </a:p>
          <a:p>
            <a:pPr marL="265113" indent="-265113">
              <a:buFont typeface="Arial" panose="020B0604020202020204" pitchFamily="34" charset="0"/>
              <a:buChar char="•"/>
              <a:defRPr/>
            </a:pPr>
            <a:r>
              <a:rPr lang="en-US" altLang="ko-KR" sz="2400" b="1" dirty="0" err="1" smtClean="0">
                <a:solidFill>
                  <a:srgbClr val="176F47"/>
                </a:solidFill>
                <a:latin typeface="Cambria" pitchFamily="18" charset="0"/>
              </a:rPr>
              <a:t>Prosthodontics</a:t>
            </a:r>
            <a:endParaRPr lang="en-US" altLang="ko-KR" sz="2400" b="1" dirty="0" smtClean="0">
              <a:solidFill>
                <a:srgbClr val="176F47"/>
              </a:solidFill>
              <a:latin typeface="Cambria" pitchFamily="18" charset="0"/>
            </a:endParaRPr>
          </a:p>
          <a:p>
            <a:pPr marL="265113" indent="-265113">
              <a:buFont typeface="Arial" panose="020B0604020202020204" pitchFamily="34" charset="0"/>
              <a:buChar char="•"/>
              <a:defRPr/>
            </a:pPr>
            <a:r>
              <a:rPr lang="en-US" altLang="ko-KR" sz="2400" b="1" dirty="0" err="1" smtClean="0">
                <a:solidFill>
                  <a:srgbClr val="176F47"/>
                </a:solidFill>
                <a:latin typeface="Cambria" pitchFamily="18" charset="0"/>
              </a:rPr>
              <a:t>Periodontics</a:t>
            </a:r>
            <a:endParaRPr lang="en-US" altLang="ko-KR" sz="2400" b="1" dirty="0" smtClean="0">
              <a:solidFill>
                <a:srgbClr val="176F47"/>
              </a:solidFill>
              <a:latin typeface="Cambria" pitchFamily="18" charset="0"/>
            </a:endParaRPr>
          </a:p>
          <a:p>
            <a:pPr marL="265113" indent="-265113">
              <a:buFont typeface="Arial" panose="020B0604020202020204" pitchFamily="34" charset="0"/>
              <a:buChar char="•"/>
              <a:defRPr/>
            </a:pPr>
            <a:r>
              <a:rPr lang="en-US" altLang="ko-KR" sz="2400" b="1" dirty="0" smtClean="0">
                <a:solidFill>
                  <a:srgbClr val="176F47"/>
                </a:solidFill>
                <a:latin typeface="Cambria" pitchFamily="18" charset="0"/>
              </a:rPr>
              <a:t>Implant Dentistry</a:t>
            </a:r>
          </a:p>
          <a:p>
            <a:pPr marL="265113" indent="-265113">
              <a:buFont typeface="Arial" panose="020B0604020202020204" pitchFamily="34" charset="0"/>
              <a:buChar char="•"/>
              <a:defRPr/>
            </a:pPr>
            <a:r>
              <a:rPr lang="en-US" altLang="ko-KR" sz="2400" b="1" dirty="0" smtClean="0">
                <a:solidFill>
                  <a:srgbClr val="176F47"/>
                </a:solidFill>
                <a:latin typeface="Cambria" pitchFamily="18" charset="0"/>
              </a:rPr>
              <a:t>Oral Surgery</a:t>
            </a:r>
          </a:p>
          <a:p>
            <a:pPr marL="265113" indent="-265113">
              <a:buFont typeface="Arial" panose="020B0604020202020204" pitchFamily="34" charset="0"/>
              <a:buChar char="•"/>
              <a:defRPr/>
            </a:pPr>
            <a:r>
              <a:rPr lang="en-US" altLang="ko-KR" sz="2400" b="1" dirty="0" smtClean="0">
                <a:solidFill>
                  <a:srgbClr val="176F47"/>
                </a:solidFill>
                <a:latin typeface="Cambria" pitchFamily="18" charset="0"/>
              </a:rPr>
              <a:t>Pedodontics</a:t>
            </a:r>
          </a:p>
          <a:p>
            <a:pPr marL="265113" indent="-265113">
              <a:buFont typeface="Arial" panose="020B0604020202020204" pitchFamily="34" charset="0"/>
              <a:buChar char="•"/>
              <a:defRPr/>
            </a:pPr>
            <a:r>
              <a:rPr lang="en-US" altLang="ko-KR" sz="2400" b="1" dirty="0" smtClean="0">
                <a:solidFill>
                  <a:srgbClr val="176F47"/>
                </a:solidFill>
                <a:latin typeface="Cambria" pitchFamily="18" charset="0"/>
              </a:rPr>
              <a:t>Oral Medicine</a:t>
            </a:r>
          </a:p>
          <a:p>
            <a:pPr marL="265113" indent="-265113">
              <a:buFont typeface="Arial" panose="020B0604020202020204" pitchFamily="34" charset="0"/>
              <a:buChar char="•"/>
              <a:defRPr/>
            </a:pPr>
            <a:r>
              <a:rPr lang="en-US" altLang="ko-KR" sz="2400" b="1" dirty="0" smtClean="0">
                <a:solidFill>
                  <a:srgbClr val="176F47"/>
                </a:solidFill>
                <a:latin typeface="Cambria" pitchFamily="18" charset="0"/>
              </a:rPr>
              <a:t>Orthodontics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3409" y="1996346"/>
            <a:ext cx="4829071" cy="316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683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27809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Спасибо за внимание</a:t>
            </a:r>
            <a:r>
              <a:rPr lang="ru-RU" altLang="ko-KR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!</a:t>
            </a:r>
            <a:endParaRPr lang="ko-KR" altLang="en-US" sz="4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5"/>
          <p:cNvSpPr/>
          <p:nvPr/>
        </p:nvSpPr>
        <p:spPr>
          <a:xfrm>
            <a:off x="251520" y="2852936"/>
            <a:ext cx="2160240" cy="216024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006600"/>
              </a:solidFill>
              <a:latin typeface="Cambria" pitchFamily="18" charset="0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251520" y="1772816"/>
            <a:ext cx="4176464" cy="410445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0066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66482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Почему нужен единый инструмент для консультации</a:t>
            </a:r>
            <a:r>
              <a:rPr lang="en-US" altLang="ko-KR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2133" y="3380799"/>
            <a:ext cx="2085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 smtClean="0">
                <a:solidFill>
                  <a:srgbClr val="176F47"/>
                </a:solidFill>
                <a:latin typeface="Cambria" pitchFamily="18" charset="0"/>
              </a:rPr>
              <a:t>Мощный инструмент для проведения консультации</a:t>
            </a:r>
            <a:endParaRPr lang="ko-KR" altLang="en-US" b="1" dirty="0">
              <a:solidFill>
                <a:srgbClr val="176F47"/>
              </a:solidFill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942" y="3657218"/>
            <a:ext cx="1760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rgbClr val="176F47"/>
                </a:solidFill>
                <a:latin typeface="Cambria" pitchFamily="18" charset="0"/>
              </a:rPr>
              <a:t>Экспертные знания</a:t>
            </a:r>
            <a:endParaRPr lang="ko-KR" altLang="en-US" sz="2000" b="1" dirty="0">
              <a:solidFill>
                <a:srgbClr val="176F47"/>
              </a:solidFill>
              <a:latin typeface="Cambr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2040" y="2507823"/>
            <a:ext cx="2952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rgbClr val="176F47"/>
                </a:solidFill>
                <a:latin typeface="맑은 고딕"/>
                <a:ea typeface="맑은 고딕"/>
              </a:rPr>
              <a:t> </a:t>
            </a:r>
            <a:r>
              <a:rPr lang="en-US" altLang="ko-KR" sz="2500" b="1" dirty="0" smtClean="0">
                <a:solidFill>
                  <a:srgbClr val="176F47"/>
                </a:solidFill>
                <a:latin typeface="맑은 고딕"/>
                <a:ea typeface="맑은 고딕"/>
              </a:rPr>
              <a:t>  </a:t>
            </a:r>
            <a:r>
              <a:rPr lang="ru-RU" altLang="ko-KR" sz="2500" b="1" dirty="0" smtClean="0">
                <a:solidFill>
                  <a:srgbClr val="176F47"/>
                </a:solidFill>
                <a:latin typeface="Cambria" pitchFamily="18" charset="0"/>
                <a:ea typeface="맑은 고딕"/>
              </a:rPr>
              <a:t>Повышается скорость принятия решения</a:t>
            </a:r>
            <a:endParaRPr lang="en-US" altLang="ko-KR" sz="2500" b="1" dirty="0" smtClean="0">
              <a:solidFill>
                <a:srgbClr val="176F47"/>
              </a:solidFill>
              <a:latin typeface="Cambr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2040" y="4164007"/>
            <a:ext cx="39604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rgbClr val="176F47"/>
                </a:solidFill>
                <a:latin typeface="맑은 고딕"/>
                <a:ea typeface="맑은 고딕"/>
              </a:rPr>
              <a:t> </a:t>
            </a:r>
            <a:r>
              <a:rPr lang="en-US" altLang="ko-KR" sz="2500" b="1" dirty="0" smtClean="0">
                <a:solidFill>
                  <a:srgbClr val="176F47"/>
                </a:solidFill>
                <a:latin typeface="맑은 고딕"/>
                <a:ea typeface="맑은 고딕"/>
              </a:rPr>
              <a:t>  </a:t>
            </a:r>
            <a:r>
              <a:rPr lang="ru-RU" altLang="ko-KR" sz="2500" b="1" dirty="0" smtClean="0">
                <a:solidFill>
                  <a:srgbClr val="176F47"/>
                </a:solidFill>
                <a:latin typeface="Cambria" pitchFamily="18" charset="0"/>
                <a:ea typeface="맑은 고딕"/>
              </a:rPr>
              <a:t>Повышается удовлетворенность пациента</a:t>
            </a:r>
            <a:endParaRPr lang="en-US" altLang="ko-KR" sz="2500" b="1" dirty="0" smtClean="0">
              <a:solidFill>
                <a:srgbClr val="176F47"/>
              </a:solidFill>
              <a:latin typeface="Cambria" pitchFamily="18" charset="0"/>
            </a:endParaRPr>
          </a:p>
        </p:txBody>
      </p:sp>
      <p:sp>
        <p:nvSpPr>
          <p:cNvPr id="37" name="위쪽 화살표 36"/>
          <p:cNvSpPr/>
          <p:nvPr/>
        </p:nvSpPr>
        <p:spPr>
          <a:xfrm>
            <a:off x="8100392" y="2348880"/>
            <a:ext cx="864096" cy="3024336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40" name="오른쪽 화살표 39"/>
          <p:cNvSpPr/>
          <p:nvPr/>
        </p:nvSpPr>
        <p:spPr>
          <a:xfrm>
            <a:off x="4427984" y="3356992"/>
            <a:ext cx="360040" cy="108012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2896"/>
            <a:ext cx="469334" cy="4693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67723"/>
            <a:ext cx="469334" cy="4693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20" grpId="0"/>
      <p:bldP spid="33" grpId="0"/>
      <p:bldP spid="36" grpId="0"/>
      <p:bldP spid="37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그림1.png"/>
          <p:cNvPicPr>
            <a:picLocks noChangeAspect="1"/>
          </p:cNvPicPr>
          <p:nvPr/>
        </p:nvPicPr>
        <p:blipFill>
          <a:blip r:embed="rId3" cstate="print"/>
          <a:srcRect l="58655" t="11287" b="20994"/>
          <a:stretch>
            <a:fillRect/>
          </a:stretch>
        </p:blipFill>
        <p:spPr>
          <a:xfrm>
            <a:off x="5135210" y="1628800"/>
            <a:ext cx="2893174" cy="259228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직사각형 4"/>
          <p:cNvSpPr/>
          <p:nvPr/>
        </p:nvSpPr>
        <p:spPr>
          <a:xfrm>
            <a:off x="1259632" y="2708920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3D </a:t>
            </a:r>
            <a:r>
              <a:rPr lang="ru-RU" altLang="ko-KR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Клиническая анимация</a:t>
            </a:r>
            <a:endParaRPr lang="ko-KR" altLang="en-US" sz="2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5536" y="2649106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ko-KR" sz="2000" b="1" dirty="0" smtClean="0">
                <a:solidFill>
                  <a:srgbClr val="176F47"/>
                </a:solidFill>
                <a:latin typeface="Cambria" pitchFamily="18" charset="0"/>
              </a:rPr>
              <a:t> 3D </a:t>
            </a:r>
            <a:r>
              <a:rPr lang="ru-RU" altLang="ko-KR" sz="2000" b="1" dirty="0" smtClean="0">
                <a:solidFill>
                  <a:srgbClr val="176F47"/>
                </a:solidFill>
                <a:latin typeface="Cambria" pitchFamily="18" charset="0"/>
              </a:rPr>
              <a:t>изображения более информативны и понятны чем 2</a:t>
            </a:r>
            <a:r>
              <a:rPr lang="en-US" altLang="ko-KR" sz="2000" b="1" dirty="0" smtClean="0">
                <a:solidFill>
                  <a:srgbClr val="176F47"/>
                </a:solidFill>
                <a:latin typeface="Cambria" pitchFamily="18" charset="0"/>
              </a:rPr>
              <a:t>D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95536" y="3349441"/>
            <a:ext cx="4680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ko-KR" sz="2000" b="1" dirty="0" smtClean="0">
                <a:solidFill>
                  <a:srgbClr val="176F47"/>
                </a:solidFill>
                <a:latin typeface="Cambria" pitchFamily="18" charset="0"/>
              </a:rPr>
              <a:t> </a:t>
            </a:r>
            <a:r>
              <a:rPr lang="ru-RU" altLang="ko-KR" sz="2000" b="1" dirty="0" smtClean="0">
                <a:solidFill>
                  <a:srgbClr val="176F47"/>
                </a:solidFill>
                <a:latin typeface="Cambria" pitchFamily="18" charset="0"/>
              </a:rPr>
              <a:t>Анимация в сравнении с живым видео не вызывает неприятных ощущений у пациента</a:t>
            </a:r>
            <a:endParaRPr lang="ko-KR" altLang="en-US" sz="2000" b="1" dirty="0">
              <a:solidFill>
                <a:srgbClr val="176F47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58112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000" b="1" i="1" dirty="0" smtClean="0">
                <a:solidFill>
                  <a:srgbClr val="176F47"/>
                </a:solidFill>
                <a:latin typeface="Cambria" pitchFamily="18" charset="0"/>
                <a:cs typeface="Arial" pitchFamily="34" charset="0"/>
              </a:rPr>
              <a:t>«Лучше один раз увидеть , чем </a:t>
            </a:r>
            <a:r>
              <a:rPr lang="ru-RU" altLang="ko-KR" sz="4000" b="1" i="1" dirty="0" smtClean="0">
                <a:solidFill>
                  <a:srgbClr val="176F47"/>
                </a:solidFill>
                <a:latin typeface="Cambria" pitchFamily="18" charset="0"/>
                <a:cs typeface="Arial" pitchFamily="34" charset="0"/>
              </a:rPr>
              <a:t>100 </a:t>
            </a:r>
            <a:r>
              <a:rPr lang="ru-RU" altLang="ko-KR" sz="4000" b="1" i="1" dirty="0" smtClean="0">
                <a:solidFill>
                  <a:srgbClr val="176F47"/>
                </a:solidFill>
                <a:latin typeface="Cambria" pitchFamily="18" charset="0"/>
                <a:cs typeface="Arial" pitchFamily="34" charset="0"/>
              </a:rPr>
              <a:t>раз услышать» </a:t>
            </a:r>
            <a:endParaRPr lang="ko-KR" altLang="en-US" sz="4000" b="1" i="1" dirty="0">
              <a:solidFill>
                <a:srgbClr val="176F47"/>
              </a:solidFill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0.00017 -0.174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3448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EzCodi</a:t>
            </a:r>
            <a:endParaRPr lang="ko-KR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861048"/>
            <a:ext cx="748883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 pitchFamily="34" charset="0"/>
              <a:buChar char="•"/>
            </a:pPr>
            <a:r>
              <a:rPr lang="ru-RU" altLang="ko-KR" sz="2500" b="1" dirty="0" smtClean="0">
                <a:solidFill>
                  <a:srgbClr val="176F47"/>
                </a:solidFill>
                <a:latin typeface="Cambria" pitchFamily="18" charset="0"/>
                <a:cs typeface="Arial" pitchFamily="34" charset="0"/>
              </a:rPr>
              <a:t>Блок из </a:t>
            </a:r>
            <a:r>
              <a:rPr lang="en-US" altLang="ko-KR" sz="2500" b="1" dirty="0" smtClean="0">
                <a:solidFill>
                  <a:srgbClr val="FF6600"/>
                </a:solidFill>
                <a:latin typeface="Cambria" pitchFamily="18" charset="0"/>
                <a:cs typeface="Arial" pitchFamily="34" charset="0"/>
              </a:rPr>
              <a:t>244</a:t>
            </a:r>
            <a:r>
              <a:rPr lang="en-US" altLang="ko-KR" sz="2500" b="1" dirty="0" smtClean="0">
                <a:solidFill>
                  <a:srgbClr val="176F47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ru-RU" altLang="ko-KR" sz="2500" b="1" dirty="0" smtClean="0">
                <a:solidFill>
                  <a:srgbClr val="176F47"/>
                </a:solidFill>
                <a:latin typeface="Cambria" pitchFamily="18" charset="0"/>
                <a:cs typeface="Arial" pitchFamily="34" charset="0"/>
              </a:rPr>
              <a:t>видеороликов</a:t>
            </a:r>
            <a:endParaRPr lang="en-US" altLang="ko-KR" sz="1200" b="1" dirty="0" smtClean="0">
              <a:solidFill>
                <a:srgbClr val="176F47"/>
              </a:solidFill>
              <a:latin typeface="Cambria" pitchFamily="18" charset="0"/>
              <a:cs typeface="Arial" pitchFamily="34" charset="0"/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lang="ru-RU" altLang="ko-KR" sz="2500" b="1" dirty="0" smtClean="0">
                <a:solidFill>
                  <a:srgbClr val="176F47"/>
                </a:solidFill>
                <a:latin typeface="Cambria" pitchFamily="18" charset="0"/>
                <a:cs typeface="Arial" pitchFamily="34" charset="0"/>
              </a:rPr>
              <a:t>Консультация с </a:t>
            </a:r>
            <a:r>
              <a:rPr lang="en-US" altLang="ko-KR" sz="2500" b="1" dirty="0" err="1" smtClean="0">
                <a:solidFill>
                  <a:srgbClr val="176F47"/>
                </a:solidFill>
                <a:latin typeface="Cambria" pitchFamily="18" charset="0"/>
                <a:cs typeface="Arial" pitchFamily="34" charset="0"/>
              </a:rPr>
              <a:t>EzCodi</a:t>
            </a:r>
            <a:r>
              <a:rPr lang="en-US" altLang="ko-KR" sz="2500" b="1" dirty="0" smtClean="0">
                <a:solidFill>
                  <a:srgbClr val="176F47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ru-RU" altLang="ko-KR" sz="2500" b="1" dirty="0" smtClean="0">
                <a:solidFill>
                  <a:srgbClr val="176F47"/>
                </a:solidFill>
                <a:latin typeface="Cambria" pitchFamily="18" charset="0"/>
                <a:cs typeface="Arial" pitchFamily="34" charset="0"/>
              </a:rPr>
              <a:t>более информативна и понятна пациенту</a:t>
            </a:r>
            <a:endParaRPr lang="en-US" altLang="ko-KR" sz="2500" b="1" dirty="0" smtClean="0">
              <a:solidFill>
                <a:srgbClr val="176F47"/>
              </a:solidFill>
              <a:latin typeface="Cambria" pitchFamily="18" charset="0"/>
              <a:cs typeface="Arial" pitchFamily="34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115616" y="1988840"/>
            <a:ext cx="6840760" cy="1314929"/>
            <a:chOff x="1115616" y="1988840"/>
            <a:chExt cx="6840760" cy="131492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5616" y="1988840"/>
              <a:ext cx="1512167" cy="1284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5816" y="1988840"/>
              <a:ext cx="1512168" cy="1314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1988840"/>
              <a:ext cx="1512168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44208" y="1988840"/>
              <a:ext cx="1512168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0" y="47667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От разных наглядных пособий у пациента рябит в глазах</a:t>
            </a:r>
            <a:endParaRPr lang="ko-KR" alt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2" name="그룹 24"/>
          <p:cNvGrpSpPr/>
          <p:nvPr/>
        </p:nvGrpSpPr>
        <p:grpSpPr>
          <a:xfrm>
            <a:off x="827584" y="1628800"/>
            <a:ext cx="7272808" cy="4824536"/>
            <a:chOff x="899592" y="1196752"/>
            <a:chExt cx="7272808" cy="4824536"/>
          </a:xfrm>
        </p:grpSpPr>
        <p:sp>
          <p:nvSpPr>
            <p:cNvPr id="59" name="직사각형 58"/>
            <p:cNvSpPr/>
            <p:nvPr/>
          </p:nvSpPr>
          <p:spPr>
            <a:xfrm>
              <a:off x="1113498" y="1412776"/>
              <a:ext cx="6773694" cy="36724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그림 5" descr="신은진_PAN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0424" y="1628800"/>
              <a:ext cx="3763800" cy="22322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grpSp>
          <p:nvGrpSpPr>
            <p:cNvPr id="3" name="그룹 12"/>
            <p:cNvGrpSpPr/>
            <p:nvPr/>
          </p:nvGrpSpPr>
          <p:grpSpPr>
            <a:xfrm>
              <a:off x="5106412" y="2060848"/>
              <a:ext cx="2709477" cy="1944216"/>
              <a:chOff x="5076056" y="1844825"/>
              <a:chExt cx="2736304" cy="1944216"/>
            </a:xfrm>
          </p:grpSpPr>
          <p:pic>
            <p:nvPicPr>
              <p:cNvPr id="8" name="그림 7" descr="untitled.bmp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076056" y="1844825"/>
                <a:ext cx="2736304" cy="1718940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76056" y="3563765"/>
                <a:ext cx="2736304" cy="22527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300192" y="2562540"/>
                <a:ext cx="432048" cy="37545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 w="28575">
                <a:solidFill>
                  <a:schemeClr val="bg1"/>
                </a:solidFill>
              </a:ln>
              <a:effectLst/>
            </p:spPr>
          </p:pic>
        </p:grpSp>
        <p:sp>
          <p:nvSpPr>
            <p:cNvPr id="48" name="자유형 47"/>
            <p:cNvSpPr/>
            <p:nvPr/>
          </p:nvSpPr>
          <p:spPr>
            <a:xfrm>
              <a:off x="4322090" y="5301208"/>
              <a:ext cx="713020" cy="576064"/>
            </a:xfrm>
            <a:custGeom>
              <a:avLst/>
              <a:gdLst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720080 w 720080"/>
                <a:gd name="connsiteY2" fmla="*/ 576064 h 576064"/>
                <a:gd name="connsiteX3" fmla="*/ 0 w 720080"/>
                <a:gd name="connsiteY3" fmla="*/ 576064 h 576064"/>
                <a:gd name="connsiteX4" fmla="*/ 0 w 720080"/>
                <a:gd name="connsiteY4" fmla="*/ 0 h 576064"/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720080 w 720080"/>
                <a:gd name="connsiteY2" fmla="*/ 576064 h 576064"/>
                <a:gd name="connsiteX3" fmla="*/ 72008 w 720080"/>
                <a:gd name="connsiteY3" fmla="*/ 576064 h 576064"/>
                <a:gd name="connsiteX4" fmla="*/ 0 w 720080"/>
                <a:gd name="connsiteY4" fmla="*/ 0 h 576064"/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648072 w 720080"/>
                <a:gd name="connsiteY2" fmla="*/ 576064 h 576064"/>
                <a:gd name="connsiteX3" fmla="*/ 72008 w 720080"/>
                <a:gd name="connsiteY3" fmla="*/ 576064 h 576064"/>
                <a:gd name="connsiteX4" fmla="*/ 0 w 720080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80" h="576064">
                  <a:moveTo>
                    <a:pt x="0" y="0"/>
                  </a:moveTo>
                  <a:lnTo>
                    <a:pt x="720080" y="0"/>
                  </a:lnTo>
                  <a:lnTo>
                    <a:pt x="648072" y="576064"/>
                  </a:lnTo>
                  <a:lnTo>
                    <a:pt x="72008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899592" y="1196752"/>
              <a:ext cx="7272808" cy="1440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899592" y="5157192"/>
              <a:ext cx="7272808" cy="1440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/>
            <p:cNvSpPr/>
            <p:nvPr/>
          </p:nvSpPr>
          <p:spPr>
            <a:xfrm rot="5400000">
              <a:off x="-1081334" y="3177678"/>
              <a:ext cx="4104456" cy="14260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/>
            <p:cNvSpPr/>
            <p:nvPr/>
          </p:nvSpPr>
          <p:spPr>
            <a:xfrm rot="5400000">
              <a:off x="6048870" y="3177678"/>
              <a:ext cx="4104456" cy="14260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/>
            <p:cNvSpPr/>
            <p:nvPr/>
          </p:nvSpPr>
          <p:spPr>
            <a:xfrm>
              <a:off x="3537767" y="5805264"/>
              <a:ext cx="2352967" cy="21602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/>
            <p:cNvSpPr/>
            <p:nvPr/>
          </p:nvSpPr>
          <p:spPr>
            <a:xfrm>
              <a:off x="3859130" y="5805264"/>
              <a:ext cx="1603793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자유형 56"/>
            <p:cNvSpPr/>
            <p:nvPr/>
          </p:nvSpPr>
          <p:spPr>
            <a:xfrm>
              <a:off x="4464694" y="5373216"/>
              <a:ext cx="427812" cy="360040"/>
            </a:xfrm>
            <a:custGeom>
              <a:avLst/>
              <a:gdLst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720080 w 720080"/>
                <a:gd name="connsiteY2" fmla="*/ 576064 h 576064"/>
                <a:gd name="connsiteX3" fmla="*/ 0 w 720080"/>
                <a:gd name="connsiteY3" fmla="*/ 576064 h 576064"/>
                <a:gd name="connsiteX4" fmla="*/ 0 w 720080"/>
                <a:gd name="connsiteY4" fmla="*/ 0 h 576064"/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720080 w 720080"/>
                <a:gd name="connsiteY2" fmla="*/ 576064 h 576064"/>
                <a:gd name="connsiteX3" fmla="*/ 72008 w 720080"/>
                <a:gd name="connsiteY3" fmla="*/ 576064 h 576064"/>
                <a:gd name="connsiteX4" fmla="*/ 0 w 720080"/>
                <a:gd name="connsiteY4" fmla="*/ 0 h 576064"/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648072 w 720080"/>
                <a:gd name="connsiteY2" fmla="*/ 576064 h 576064"/>
                <a:gd name="connsiteX3" fmla="*/ 72008 w 720080"/>
                <a:gd name="connsiteY3" fmla="*/ 576064 h 576064"/>
                <a:gd name="connsiteX4" fmla="*/ 0 w 720080"/>
                <a:gd name="connsiteY4" fmla="*/ 0 h 576064"/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648072 w 720080"/>
                <a:gd name="connsiteY2" fmla="*/ 576064 h 576064"/>
                <a:gd name="connsiteX3" fmla="*/ 120013 w 720080"/>
                <a:gd name="connsiteY3" fmla="*/ 576064 h 576064"/>
                <a:gd name="connsiteX4" fmla="*/ 0 w 720080"/>
                <a:gd name="connsiteY4" fmla="*/ 0 h 576064"/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480053 w 720080"/>
                <a:gd name="connsiteY2" fmla="*/ 576064 h 576064"/>
                <a:gd name="connsiteX3" fmla="*/ 120013 w 720080"/>
                <a:gd name="connsiteY3" fmla="*/ 576064 h 576064"/>
                <a:gd name="connsiteX4" fmla="*/ 0 w 720080"/>
                <a:gd name="connsiteY4" fmla="*/ 0 h 576064"/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480053 w 720080"/>
                <a:gd name="connsiteY2" fmla="*/ 576064 h 576064"/>
                <a:gd name="connsiteX3" fmla="*/ 240027 w 720080"/>
                <a:gd name="connsiteY3" fmla="*/ 576064 h 576064"/>
                <a:gd name="connsiteX4" fmla="*/ 0 w 720080"/>
                <a:gd name="connsiteY4" fmla="*/ 0 h 576064"/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480053 w 720080"/>
                <a:gd name="connsiteY2" fmla="*/ 576064 h 576064"/>
                <a:gd name="connsiteX3" fmla="*/ 240027 w 720080"/>
                <a:gd name="connsiteY3" fmla="*/ 576064 h 576064"/>
                <a:gd name="connsiteX4" fmla="*/ 0 w 720080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80" h="576064">
                  <a:moveTo>
                    <a:pt x="0" y="0"/>
                  </a:moveTo>
                  <a:lnTo>
                    <a:pt x="720080" y="0"/>
                  </a:lnTo>
                  <a:lnTo>
                    <a:pt x="480053" y="576064"/>
                  </a:lnTo>
                  <a:lnTo>
                    <a:pt x="240027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267744" y="3666822"/>
              <a:ext cx="1440160" cy="113033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65786" y="1484784"/>
              <a:ext cx="732034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그룹 23"/>
            <p:cNvGrpSpPr/>
            <p:nvPr/>
          </p:nvGrpSpPr>
          <p:grpSpPr>
            <a:xfrm>
              <a:off x="3894279" y="3140968"/>
              <a:ext cx="2693946" cy="1728192"/>
              <a:chOff x="3894279" y="3140968"/>
              <a:chExt cx="2693946" cy="1728192"/>
            </a:xfrm>
          </p:grpSpPr>
          <p:pic>
            <p:nvPicPr>
              <p:cNvPr id="14" name="그림 13" descr="제목 없음111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894279" y="3140968"/>
                <a:ext cx="2693946" cy="1728192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</p:pic>
          <p:pic>
            <p:nvPicPr>
              <p:cNvPr id="23" name="그림 22" descr="2013-05-07 19;31;40.jp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644008" y="3501008"/>
                <a:ext cx="1872208" cy="108012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54868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 </a:t>
            </a:r>
            <a:r>
              <a:rPr lang="en-US" altLang="ko-KR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altLang="ko-KR" sz="28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EzDent-i</a:t>
            </a:r>
            <a:r>
              <a:rPr lang="ru-RU" altLang="ko-KR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 </a:t>
            </a:r>
            <a:r>
              <a:rPr lang="en-US" altLang="ko-KR" sz="28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EzCodi</a:t>
            </a:r>
            <a:r>
              <a:rPr lang="en-US" altLang="ko-KR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 </a:t>
            </a:r>
            <a:r>
              <a:rPr lang="ru-RU" altLang="ko-KR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Диагностика </a:t>
            </a:r>
            <a:r>
              <a:rPr lang="en-US" altLang="ko-KR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+ </a:t>
            </a:r>
            <a:r>
              <a:rPr lang="ru-RU" altLang="ko-KR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Консультация</a:t>
            </a:r>
            <a:endParaRPr lang="en-US" altLang="ko-KR" sz="28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>
              <a:defRPr/>
            </a:pPr>
            <a:r>
              <a:rPr lang="ru-RU" altLang="ko-KR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одном экране </a:t>
            </a:r>
            <a:endParaRPr lang="ko-KR" altLang="en-US" sz="28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80758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500" b="1" dirty="0" smtClean="0">
                <a:solidFill>
                  <a:srgbClr val="176F47"/>
                </a:solidFill>
                <a:latin typeface="Cambria" pitchFamily="18" charset="0"/>
              </a:rPr>
              <a:t>Теперь Вы можете проводить диагностику и консультировать пациента одновременно.</a:t>
            </a:r>
            <a:endParaRPr lang="ko-KR" altLang="en-US" sz="2500" b="1" dirty="0">
              <a:solidFill>
                <a:srgbClr val="176F47"/>
              </a:solidFill>
              <a:latin typeface="Cambria" pitchFamily="18" charset="0"/>
            </a:endParaRPr>
          </a:p>
        </p:txBody>
      </p:sp>
      <p:grpSp>
        <p:nvGrpSpPr>
          <p:cNvPr id="2" name="그룹 16"/>
          <p:cNvGrpSpPr/>
          <p:nvPr/>
        </p:nvGrpSpPr>
        <p:grpSpPr>
          <a:xfrm>
            <a:off x="1380544" y="1628800"/>
            <a:ext cx="6382912" cy="4234209"/>
            <a:chOff x="899592" y="1052736"/>
            <a:chExt cx="7272808" cy="4824536"/>
          </a:xfrm>
        </p:grpSpPr>
        <p:sp>
          <p:nvSpPr>
            <p:cNvPr id="59" name="직사각형 58"/>
            <p:cNvSpPr/>
            <p:nvPr/>
          </p:nvSpPr>
          <p:spPr>
            <a:xfrm>
              <a:off x="1042196" y="1196752"/>
              <a:ext cx="6987600" cy="3816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자유형 47"/>
            <p:cNvSpPr/>
            <p:nvPr/>
          </p:nvSpPr>
          <p:spPr>
            <a:xfrm>
              <a:off x="4322090" y="5157192"/>
              <a:ext cx="713020" cy="576064"/>
            </a:xfrm>
            <a:custGeom>
              <a:avLst/>
              <a:gdLst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720080 w 720080"/>
                <a:gd name="connsiteY2" fmla="*/ 576064 h 576064"/>
                <a:gd name="connsiteX3" fmla="*/ 0 w 720080"/>
                <a:gd name="connsiteY3" fmla="*/ 576064 h 576064"/>
                <a:gd name="connsiteX4" fmla="*/ 0 w 720080"/>
                <a:gd name="connsiteY4" fmla="*/ 0 h 576064"/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720080 w 720080"/>
                <a:gd name="connsiteY2" fmla="*/ 576064 h 576064"/>
                <a:gd name="connsiteX3" fmla="*/ 72008 w 720080"/>
                <a:gd name="connsiteY3" fmla="*/ 576064 h 576064"/>
                <a:gd name="connsiteX4" fmla="*/ 0 w 720080"/>
                <a:gd name="connsiteY4" fmla="*/ 0 h 576064"/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648072 w 720080"/>
                <a:gd name="connsiteY2" fmla="*/ 576064 h 576064"/>
                <a:gd name="connsiteX3" fmla="*/ 72008 w 720080"/>
                <a:gd name="connsiteY3" fmla="*/ 576064 h 576064"/>
                <a:gd name="connsiteX4" fmla="*/ 0 w 720080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80" h="576064">
                  <a:moveTo>
                    <a:pt x="0" y="0"/>
                  </a:moveTo>
                  <a:lnTo>
                    <a:pt x="720080" y="0"/>
                  </a:lnTo>
                  <a:lnTo>
                    <a:pt x="648072" y="576064"/>
                  </a:lnTo>
                  <a:lnTo>
                    <a:pt x="72008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899592" y="1052736"/>
              <a:ext cx="7272808" cy="1440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899592" y="5013176"/>
              <a:ext cx="7272808" cy="1440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/>
            <p:cNvSpPr/>
            <p:nvPr/>
          </p:nvSpPr>
          <p:spPr>
            <a:xfrm rot="5400000">
              <a:off x="-1081334" y="3033662"/>
              <a:ext cx="4104456" cy="14260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/>
            <p:cNvSpPr/>
            <p:nvPr/>
          </p:nvSpPr>
          <p:spPr>
            <a:xfrm rot="5400000">
              <a:off x="6048870" y="3033662"/>
              <a:ext cx="4104456" cy="14260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/>
            <p:cNvSpPr/>
            <p:nvPr/>
          </p:nvSpPr>
          <p:spPr>
            <a:xfrm>
              <a:off x="3537767" y="5661248"/>
              <a:ext cx="2352967" cy="21602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</a:t>
              </a:r>
              <a:endParaRPr lang="ko-KR" altLang="en-US" dirty="0"/>
            </a:p>
          </p:txBody>
        </p:sp>
        <p:sp>
          <p:nvSpPr>
            <p:cNvPr id="55" name="타원 54"/>
            <p:cNvSpPr/>
            <p:nvPr/>
          </p:nvSpPr>
          <p:spPr>
            <a:xfrm>
              <a:off x="3859130" y="5661248"/>
              <a:ext cx="1603793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57" name="자유형 56"/>
            <p:cNvSpPr/>
            <p:nvPr/>
          </p:nvSpPr>
          <p:spPr>
            <a:xfrm>
              <a:off x="4464694" y="5229200"/>
              <a:ext cx="427812" cy="360040"/>
            </a:xfrm>
            <a:custGeom>
              <a:avLst/>
              <a:gdLst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720080 w 720080"/>
                <a:gd name="connsiteY2" fmla="*/ 576064 h 576064"/>
                <a:gd name="connsiteX3" fmla="*/ 0 w 720080"/>
                <a:gd name="connsiteY3" fmla="*/ 576064 h 576064"/>
                <a:gd name="connsiteX4" fmla="*/ 0 w 720080"/>
                <a:gd name="connsiteY4" fmla="*/ 0 h 576064"/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720080 w 720080"/>
                <a:gd name="connsiteY2" fmla="*/ 576064 h 576064"/>
                <a:gd name="connsiteX3" fmla="*/ 72008 w 720080"/>
                <a:gd name="connsiteY3" fmla="*/ 576064 h 576064"/>
                <a:gd name="connsiteX4" fmla="*/ 0 w 720080"/>
                <a:gd name="connsiteY4" fmla="*/ 0 h 576064"/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648072 w 720080"/>
                <a:gd name="connsiteY2" fmla="*/ 576064 h 576064"/>
                <a:gd name="connsiteX3" fmla="*/ 72008 w 720080"/>
                <a:gd name="connsiteY3" fmla="*/ 576064 h 576064"/>
                <a:gd name="connsiteX4" fmla="*/ 0 w 720080"/>
                <a:gd name="connsiteY4" fmla="*/ 0 h 576064"/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648072 w 720080"/>
                <a:gd name="connsiteY2" fmla="*/ 576064 h 576064"/>
                <a:gd name="connsiteX3" fmla="*/ 120013 w 720080"/>
                <a:gd name="connsiteY3" fmla="*/ 576064 h 576064"/>
                <a:gd name="connsiteX4" fmla="*/ 0 w 720080"/>
                <a:gd name="connsiteY4" fmla="*/ 0 h 576064"/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480053 w 720080"/>
                <a:gd name="connsiteY2" fmla="*/ 576064 h 576064"/>
                <a:gd name="connsiteX3" fmla="*/ 120013 w 720080"/>
                <a:gd name="connsiteY3" fmla="*/ 576064 h 576064"/>
                <a:gd name="connsiteX4" fmla="*/ 0 w 720080"/>
                <a:gd name="connsiteY4" fmla="*/ 0 h 576064"/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480053 w 720080"/>
                <a:gd name="connsiteY2" fmla="*/ 576064 h 576064"/>
                <a:gd name="connsiteX3" fmla="*/ 240027 w 720080"/>
                <a:gd name="connsiteY3" fmla="*/ 576064 h 576064"/>
                <a:gd name="connsiteX4" fmla="*/ 0 w 720080"/>
                <a:gd name="connsiteY4" fmla="*/ 0 h 576064"/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480053 w 720080"/>
                <a:gd name="connsiteY2" fmla="*/ 576064 h 576064"/>
                <a:gd name="connsiteX3" fmla="*/ 240027 w 720080"/>
                <a:gd name="connsiteY3" fmla="*/ 576064 h 576064"/>
                <a:gd name="connsiteX4" fmla="*/ 0 w 720080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80" h="576064">
                  <a:moveTo>
                    <a:pt x="0" y="0"/>
                  </a:moveTo>
                  <a:lnTo>
                    <a:pt x="720080" y="0"/>
                  </a:lnTo>
                  <a:lnTo>
                    <a:pt x="480053" y="576064"/>
                  </a:lnTo>
                  <a:lnTo>
                    <a:pt x="240027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 cstate="print">
              <a:lum contrast="28000"/>
            </a:blip>
            <a:srcRect/>
            <a:stretch>
              <a:fillRect/>
            </a:stretch>
          </p:blipFill>
          <p:spPr bwMode="auto">
            <a:xfrm>
              <a:off x="6304428" y="2708920"/>
              <a:ext cx="427812" cy="46237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chemeClr val="bg1"/>
              </a:solidFill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1547664" y="1687325"/>
            <a:ext cx="6223910" cy="361388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015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Видео с анимацией для клинических случаев</a:t>
            </a:r>
            <a:endParaRPr lang="ko-KR" alt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1403648" y="1559783"/>
            <a:ext cx="6491605" cy="4550816"/>
            <a:chOff x="1259632" y="1052736"/>
            <a:chExt cx="6480720" cy="4752528"/>
          </a:xfrm>
        </p:grpSpPr>
        <p:sp>
          <p:nvSpPr>
            <p:cNvPr id="7" name="자유형 6"/>
            <p:cNvSpPr/>
            <p:nvPr/>
          </p:nvSpPr>
          <p:spPr>
            <a:xfrm>
              <a:off x="4283968" y="5157192"/>
              <a:ext cx="720080" cy="576064"/>
            </a:xfrm>
            <a:custGeom>
              <a:avLst/>
              <a:gdLst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720080 w 720080"/>
                <a:gd name="connsiteY2" fmla="*/ 576064 h 576064"/>
                <a:gd name="connsiteX3" fmla="*/ 0 w 720080"/>
                <a:gd name="connsiteY3" fmla="*/ 576064 h 576064"/>
                <a:gd name="connsiteX4" fmla="*/ 0 w 720080"/>
                <a:gd name="connsiteY4" fmla="*/ 0 h 576064"/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720080 w 720080"/>
                <a:gd name="connsiteY2" fmla="*/ 576064 h 576064"/>
                <a:gd name="connsiteX3" fmla="*/ 72008 w 720080"/>
                <a:gd name="connsiteY3" fmla="*/ 576064 h 576064"/>
                <a:gd name="connsiteX4" fmla="*/ 0 w 720080"/>
                <a:gd name="connsiteY4" fmla="*/ 0 h 576064"/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648072 w 720080"/>
                <a:gd name="connsiteY2" fmla="*/ 576064 h 576064"/>
                <a:gd name="connsiteX3" fmla="*/ 72008 w 720080"/>
                <a:gd name="connsiteY3" fmla="*/ 576064 h 576064"/>
                <a:gd name="connsiteX4" fmla="*/ 0 w 720080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80" h="576064">
                  <a:moveTo>
                    <a:pt x="0" y="0"/>
                  </a:moveTo>
                  <a:lnTo>
                    <a:pt x="720080" y="0"/>
                  </a:lnTo>
                  <a:lnTo>
                    <a:pt x="648072" y="576064"/>
                  </a:lnTo>
                  <a:lnTo>
                    <a:pt x="72008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259632" y="1052736"/>
              <a:ext cx="6480720" cy="1440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259632" y="4941168"/>
              <a:ext cx="6480720" cy="1440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3491880" y="5589240"/>
              <a:ext cx="2376264" cy="21602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3816424" y="5589240"/>
              <a:ext cx="1619672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자유형 13"/>
            <p:cNvSpPr/>
            <p:nvPr/>
          </p:nvSpPr>
          <p:spPr>
            <a:xfrm>
              <a:off x="4427984" y="5229200"/>
              <a:ext cx="432048" cy="288032"/>
            </a:xfrm>
            <a:custGeom>
              <a:avLst/>
              <a:gdLst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720080 w 720080"/>
                <a:gd name="connsiteY2" fmla="*/ 576064 h 576064"/>
                <a:gd name="connsiteX3" fmla="*/ 0 w 720080"/>
                <a:gd name="connsiteY3" fmla="*/ 576064 h 576064"/>
                <a:gd name="connsiteX4" fmla="*/ 0 w 720080"/>
                <a:gd name="connsiteY4" fmla="*/ 0 h 576064"/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720080 w 720080"/>
                <a:gd name="connsiteY2" fmla="*/ 576064 h 576064"/>
                <a:gd name="connsiteX3" fmla="*/ 72008 w 720080"/>
                <a:gd name="connsiteY3" fmla="*/ 576064 h 576064"/>
                <a:gd name="connsiteX4" fmla="*/ 0 w 720080"/>
                <a:gd name="connsiteY4" fmla="*/ 0 h 576064"/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648072 w 720080"/>
                <a:gd name="connsiteY2" fmla="*/ 576064 h 576064"/>
                <a:gd name="connsiteX3" fmla="*/ 72008 w 720080"/>
                <a:gd name="connsiteY3" fmla="*/ 576064 h 576064"/>
                <a:gd name="connsiteX4" fmla="*/ 0 w 720080"/>
                <a:gd name="connsiteY4" fmla="*/ 0 h 576064"/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648072 w 720080"/>
                <a:gd name="connsiteY2" fmla="*/ 576064 h 576064"/>
                <a:gd name="connsiteX3" fmla="*/ 120013 w 720080"/>
                <a:gd name="connsiteY3" fmla="*/ 576064 h 576064"/>
                <a:gd name="connsiteX4" fmla="*/ 0 w 720080"/>
                <a:gd name="connsiteY4" fmla="*/ 0 h 576064"/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480053 w 720080"/>
                <a:gd name="connsiteY2" fmla="*/ 576064 h 576064"/>
                <a:gd name="connsiteX3" fmla="*/ 120013 w 720080"/>
                <a:gd name="connsiteY3" fmla="*/ 576064 h 576064"/>
                <a:gd name="connsiteX4" fmla="*/ 0 w 720080"/>
                <a:gd name="connsiteY4" fmla="*/ 0 h 576064"/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480053 w 720080"/>
                <a:gd name="connsiteY2" fmla="*/ 576064 h 576064"/>
                <a:gd name="connsiteX3" fmla="*/ 240027 w 720080"/>
                <a:gd name="connsiteY3" fmla="*/ 576064 h 576064"/>
                <a:gd name="connsiteX4" fmla="*/ 0 w 720080"/>
                <a:gd name="connsiteY4" fmla="*/ 0 h 576064"/>
                <a:gd name="connsiteX0" fmla="*/ 0 w 720080"/>
                <a:gd name="connsiteY0" fmla="*/ 0 h 576064"/>
                <a:gd name="connsiteX1" fmla="*/ 720080 w 720080"/>
                <a:gd name="connsiteY1" fmla="*/ 0 h 576064"/>
                <a:gd name="connsiteX2" fmla="*/ 480053 w 720080"/>
                <a:gd name="connsiteY2" fmla="*/ 576064 h 576064"/>
                <a:gd name="connsiteX3" fmla="*/ 240027 w 720080"/>
                <a:gd name="connsiteY3" fmla="*/ 576064 h 576064"/>
                <a:gd name="connsiteX4" fmla="*/ 0 w 720080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80" h="576064">
                  <a:moveTo>
                    <a:pt x="0" y="0"/>
                  </a:moveTo>
                  <a:lnTo>
                    <a:pt x="720080" y="0"/>
                  </a:lnTo>
                  <a:lnTo>
                    <a:pt x="480053" y="576064"/>
                  </a:lnTo>
                  <a:lnTo>
                    <a:pt x="240027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7" name="그림 16" descr="제목 없음xx.png"/>
            <p:cNvPicPr>
              <a:picLocks noChangeAspect="1"/>
            </p:cNvPicPr>
            <p:nvPr/>
          </p:nvPicPr>
          <p:blipFill>
            <a:blip r:embed="rId3" cstate="print"/>
            <a:srcRect l="4033" t="14585" r="3069" b="3599"/>
            <a:stretch>
              <a:fillRect/>
            </a:stretch>
          </p:blipFill>
          <p:spPr>
            <a:xfrm>
              <a:off x="1399037" y="1402187"/>
              <a:ext cx="6264267" cy="3354726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 rot="5400000">
              <a:off x="-684584" y="2996952"/>
              <a:ext cx="4032448" cy="1440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 rot="5400000">
              <a:off x="5652120" y="2996952"/>
              <a:ext cx="4032448" cy="1440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612029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rgbClr val="176F47"/>
                </a:solidFill>
                <a:latin typeface="Cambria" pitchFamily="18" charset="0"/>
                <a:cs typeface="Arial" pitchFamily="34" charset="0"/>
              </a:rPr>
              <a:t>Нет необходимости</a:t>
            </a:r>
            <a:r>
              <a:rPr lang="en-US" altLang="ko-KR" sz="2000" b="1" dirty="0" smtClean="0">
                <a:solidFill>
                  <a:srgbClr val="176F47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ru-RU" altLang="ko-KR" sz="2000" b="1" dirty="0" smtClean="0">
                <a:solidFill>
                  <a:srgbClr val="176F47"/>
                </a:solidFill>
                <a:latin typeface="Cambria" pitchFamily="18" charset="0"/>
                <a:cs typeface="Arial" pitchFamily="34" charset="0"/>
              </a:rPr>
              <a:t>в длительных объяснениях предстоящего лечения</a:t>
            </a:r>
            <a:endParaRPr lang="en-US" altLang="ko-KR" sz="2000" b="1" dirty="0" smtClean="0">
              <a:solidFill>
                <a:srgbClr val="176F47"/>
              </a:solidFill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4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66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Видео с анимацией для клинических случаев</a:t>
            </a:r>
            <a:endParaRPr lang="ko-KR" alt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94928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500" b="1" dirty="0" smtClean="0">
                <a:solidFill>
                  <a:srgbClr val="176F47"/>
                </a:solidFill>
                <a:latin typeface="Cambria" pitchFamily="18" charset="0"/>
                <a:cs typeface="Arial" pitchFamily="34" charset="0"/>
              </a:rPr>
              <a:t>Достаточно просто продемонстрировать видео !</a:t>
            </a:r>
            <a:endParaRPr lang="en-US" altLang="ko-KR" sz="2500" b="1" dirty="0" smtClean="0">
              <a:solidFill>
                <a:srgbClr val="176F47"/>
              </a:solidFill>
              <a:latin typeface="Cambria" pitchFamily="18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15616" y="1196752"/>
            <a:ext cx="6733117" cy="4720123"/>
            <a:chOff x="1043608" y="1052736"/>
            <a:chExt cx="6984776" cy="4896544"/>
          </a:xfrm>
        </p:grpSpPr>
        <p:pic>
          <p:nvPicPr>
            <p:cNvPr id="15" name="그림 14" descr="제목 없음----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624" y="1196752"/>
              <a:ext cx="6768752" cy="3816424"/>
            </a:xfrm>
            <a:prstGeom prst="rect">
              <a:avLst/>
            </a:prstGeom>
          </p:spPr>
        </p:pic>
        <p:grpSp>
          <p:nvGrpSpPr>
            <p:cNvPr id="2" name="그룹 17"/>
            <p:cNvGrpSpPr/>
            <p:nvPr/>
          </p:nvGrpSpPr>
          <p:grpSpPr>
            <a:xfrm>
              <a:off x="1043608" y="1052736"/>
              <a:ext cx="6984776" cy="4896544"/>
              <a:chOff x="1259632" y="1052736"/>
              <a:chExt cx="6552728" cy="4752528"/>
            </a:xfrm>
          </p:grpSpPr>
          <p:sp>
            <p:nvSpPr>
              <p:cNvPr id="7" name="자유형 6"/>
              <p:cNvSpPr/>
              <p:nvPr/>
            </p:nvSpPr>
            <p:spPr>
              <a:xfrm>
                <a:off x="4283968" y="5157192"/>
                <a:ext cx="720080" cy="576064"/>
              </a:xfrm>
              <a:custGeom>
                <a:avLst/>
                <a:gdLst>
                  <a:gd name="connsiteX0" fmla="*/ 0 w 720080"/>
                  <a:gd name="connsiteY0" fmla="*/ 0 h 576064"/>
                  <a:gd name="connsiteX1" fmla="*/ 720080 w 720080"/>
                  <a:gd name="connsiteY1" fmla="*/ 0 h 576064"/>
                  <a:gd name="connsiteX2" fmla="*/ 720080 w 720080"/>
                  <a:gd name="connsiteY2" fmla="*/ 576064 h 576064"/>
                  <a:gd name="connsiteX3" fmla="*/ 0 w 720080"/>
                  <a:gd name="connsiteY3" fmla="*/ 576064 h 576064"/>
                  <a:gd name="connsiteX4" fmla="*/ 0 w 720080"/>
                  <a:gd name="connsiteY4" fmla="*/ 0 h 576064"/>
                  <a:gd name="connsiteX0" fmla="*/ 0 w 720080"/>
                  <a:gd name="connsiteY0" fmla="*/ 0 h 576064"/>
                  <a:gd name="connsiteX1" fmla="*/ 720080 w 720080"/>
                  <a:gd name="connsiteY1" fmla="*/ 0 h 576064"/>
                  <a:gd name="connsiteX2" fmla="*/ 720080 w 720080"/>
                  <a:gd name="connsiteY2" fmla="*/ 576064 h 576064"/>
                  <a:gd name="connsiteX3" fmla="*/ 72008 w 720080"/>
                  <a:gd name="connsiteY3" fmla="*/ 576064 h 576064"/>
                  <a:gd name="connsiteX4" fmla="*/ 0 w 720080"/>
                  <a:gd name="connsiteY4" fmla="*/ 0 h 576064"/>
                  <a:gd name="connsiteX0" fmla="*/ 0 w 720080"/>
                  <a:gd name="connsiteY0" fmla="*/ 0 h 576064"/>
                  <a:gd name="connsiteX1" fmla="*/ 720080 w 720080"/>
                  <a:gd name="connsiteY1" fmla="*/ 0 h 576064"/>
                  <a:gd name="connsiteX2" fmla="*/ 648072 w 720080"/>
                  <a:gd name="connsiteY2" fmla="*/ 576064 h 576064"/>
                  <a:gd name="connsiteX3" fmla="*/ 72008 w 720080"/>
                  <a:gd name="connsiteY3" fmla="*/ 576064 h 576064"/>
                  <a:gd name="connsiteX4" fmla="*/ 0 w 720080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080" h="576064">
                    <a:moveTo>
                      <a:pt x="0" y="0"/>
                    </a:moveTo>
                    <a:lnTo>
                      <a:pt x="720080" y="0"/>
                    </a:lnTo>
                    <a:lnTo>
                      <a:pt x="648072" y="576064"/>
                    </a:lnTo>
                    <a:lnTo>
                      <a:pt x="72008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762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1259632" y="1052736"/>
                <a:ext cx="6552728" cy="14401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1259632" y="4941168"/>
                <a:ext cx="6552728" cy="14401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 rot="5400000">
                <a:off x="-684584" y="2996952"/>
                <a:ext cx="4032448" cy="14401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3491880" y="5589240"/>
                <a:ext cx="2376264" cy="216024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3816424" y="5589240"/>
                <a:ext cx="1619672" cy="14401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 13"/>
              <p:cNvSpPr/>
              <p:nvPr/>
            </p:nvSpPr>
            <p:spPr>
              <a:xfrm>
                <a:off x="4427984" y="5229200"/>
                <a:ext cx="432048" cy="288032"/>
              </a:xfrm>
              <a:custGeom>
                <a:avLst/>
                <a:gdLst>
                  <a:gd name="connsiteX0" fmla="*/ 0 w 720080"/>
                  <a:gd name="connsiteY0" fmla="*/ 0 h 576064"/>
                  <a:gd name="connsiteX1" fmla="*/ 720080 w 720080"/>
                  <a:gd name="connsiteY1" fmla="*/ 0 h 576064"/>
                  <a:gd name="connsiteX2" fmla="*/ 720080 w 720080"/>
                  <a:gd name="connsiteY2" fmla="*/ 576064 h 576064"/>
                  <a:gd name="connsiteX3" fmla="*/ 0 w 720080"/>
                  <a:gd name="connsiteY3" fmla="*/ 576064 h 576064"/>
                  <a:gd name="connsiteX4" fmla="*/ 0 w 720080"/>
                  <a:gd name="connsiteY4" fmla="*/ 0 h 576064"/>
                  <a:gd name="connsiteX0" fmla="*/ 0 w 720080"/>
                  <a:gd name="connsiteY0" fmla="*/ 0 h 576064"/>
                  <a:gd name="connsiteX1" fmla="*/ 720080 w 720080"/>
                  <a:gd name="connsiteY1" fmla="*/ 0 h 576064"/>
                  <a:gd name="connsiteX2" fmla="*/ 720080 w 720080"/>
                  <a:gd name="connsiteY2" fmla="*/ 576064 h 576064"/>
                  <a:gd name="connsiteX3" fmla="*/ 72008 w 720080"/>
                  <a:gd name="connsiteY3" fmla="*/ 576064 h 576064"/>
                  <a:gd name="connsiteX4" fmla="*/ 0 w 720080"/>
                  <a:gd name="connsiteY4" fmla="*/ 0 h 576064"/>
                  <a:gd name="connsiteX0" fmla="*/ 0 w 720080"/>
                  <a:gd name="connsiteY0" fmla="*/ 0 h 576064"/>
                  <a:gd name="connsiteX1" fmla="*/ 720080 w 720080"/>
                  <a:gd name="connsiteY1" fmla="*/ 0 h 576064"/>
                  <a:gd name="connsiteX2" fmla="*/ 648072 w 720080"/>
                  <a:gd name="connsiteY2" fmla="*/ 576064 h 576064"/>
                  <a:gd name="connsiteX3" fmla="*/ 72008 w 720080"/>
                  <a:gd name="connsiteY3" fmla="*/ 576064 h 576064"/>
                  <a:gd name="connsiteX4" fmla="*/ 0 w 720080"/>
                  <a:gd name="connsiteY4" fmla="*/ 0 h 576064"/>
                  <a:gd name="connsiteX0" fmla="*/ 0 w 720080"/>
                  <a:gd name="connsiteY0" fmla="*/ 0 h 576064"/>
                  <a:gd name="connsiteX1" fmla="*/ 720080 w 720080"/>
                  <a:gd name="connsiteY1" fmla="*/ 0 h 576064"/>
                  <a:gd name="connsiteX2" fmla="*/ 648072 w 720080"/>
                  <a:gd name="connsiteY2" fmla="*/ 576064 h 576064"/>
                  <a:gd name="connsiteX3" fmla="*/ 120013 w 720080"/>
                  <a:gd name="connsiteY3" fmla="*/ 576064 h 576064"/>
                  <a:gd name="connsiteX4" fmla="*/ 0 w 720080"/>
                  <a:gd name="connsiteY4" fmla="*/ 0 h 576064"/>
                  <a:gd name="connsiteX0" fmla="*/ 0 w 720080"/>
                  <a:gd name="connsiteY0" fmla="*/ 0 h 576064"/>
                  <a:gd name="connsiteX1" fmla="*/ 720080 w 720080"/>
                  <a:gd name="connsiteY1" fmla="*/ 0 h 576064"/>
                  <a:gd name="connsiteX2" fmla="*/ 480053 w 720080"/>
                  <a:gd name="connsiteY2" fmla="*/ 576064 h 576064"/>
                  <a:gd name="connsiteX3" fmla="*/ 120013 w 720080"/>
                  <a:gd name="connsiteY3" fmla="*/ 576064 h 576064"/>
                  <a:gd name="connsiteX4" fmla="*/ 0 w 720080"/>
                  <a:gd name="connsiteY4" fmla="*/ 0 h 576064"/>
                  <a:gd name="connsiteX0" fmla="*/ 0 w 720080"/>
                  <a:gd name="connsiteY0" fmla="*/ 0 h 576064"/>
                  <a:gd name="connsiteX1" fmla="*/ 720080 w 720080"/>
                  <a:gd name="connsiteY1" fmla="*/ 0 h 576064"/>
                  <a:gd name="connsiteX2" fmla="*/ 480053 w 720080"/>
                  <a:gd name="connsiteY2" fmla="*/ 576064 h 576064"/>
                  <a:gd name="connsiteX3" fmla="*/ 240027 w 720080"/>
                  <a:gd name="connsiteY3" fmla="*/ 576064 h 576064"/>
                  <a:gd name="connsiteX4" fmla="*/ 0 w 720080"/>
                  <a:gd name="connsiteY4" fmla="*/ 0 h 576064"/>
                  <a:gd name="connsiteX0" fmla="*/ 0 w 720080"/>
                  <a:gd name="connsiteY0" fmla="*/ 0 h 576064"/>
                  <a:gd name="connsiteX1" fmla="*/ 720080 w 720080"/>
                  <a:gd name="connsiteY1" fmla="*/ 0 h 576064"/>
                  <a:gd name="connsiteX2" fmla="*/ 480053 w 720080"/>
                  <a:gd name="connsiteY2" fmla="*/ 576064 h 576064"/>
                  <a:gd name="connsiteX3" fmla="*/ 240027 w 720080"/>
                  <a:gd name="connsiteY3" fmla="*/ 576064 h 576064"/>
                  <a:gd name="connsiteX4" fmla="*/ 0 w 720080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080" h="576064">
                    <a:moveTo>
                      <a:pt x="0" y="0"/>
                    </a:moveTo>
                    <a:lnTo>
                      <a:pt x="720080" y="0"/>
                    </a:lnTo>
                    <a:lnTo>
                      <a:pt x="480053" y="576064"/>
                    </a:lnTo>
                    <a:lnTo>
                      <a:pt x="240027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 rot="5400000">
                <a:off x="5724128" y="2996952"/>
                <a:ext cx="4032448" cy="14401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 cstate="print">
              <a:lum contrast="28000"/>
            </a:blip>
            <a:srcRect/>
            <a:stretch>
              <a:fillRect/>
            </a:stretch>
          </p:blipFill>
          <p:spPr bwMode="auto">
            <a:xfrm>
              <a:off x="6012160" y="2852936"/>
              <a:ext cx="470999" cy="5040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chemeClr val="bg1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229394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3528" y="4365104"/>
            <a:ext cx="2448272" cy="2016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E9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347864" y="4365104"/>
            <a:ext cx="2448272" cy="2016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E9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372200" y="4365104"/>
            <a:ext cx="2448272" cy="2016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0E9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2843808" y="5157192"/>
            <a:ext cx="360040" cy="504056"/>
          </a:xfrm>
          <a:prstGeom prst="rightArrow">
            <a:avLst/>
          </a:prstGeom>
          <a:solidFill>
            <a:srgbClr val="0E9A29"/>
          </a:solidFill>
          <a:ln>
            <a:solidFill>
              <a:srgbClr val="0E9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5868144" y="5157192"/>
            <a:ext cx="360040" cy="504056"/>
          </a:xfrm>
          <a:prstGeom prst="rightArrow">
            <a:avLst/>
          </a:prstGeom>
          <a:solidFill>
            <a:srgbClr val="0E9A29"/>
          </a:solidFill>
          <a:ln>
            <a:solidFill>
              <a:srgbClr val="0E9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33265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Видео</a:t>
            </a:r>
            <a:r>
              <a:rPr lang="en-US" altLang="ko-KR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1: </a:t>
            </a:r>
            <a:r>
              <a:rPr lang="ru-RU" altLang="ko-KR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Эндодонтическое лечение</a:t>
            </a:r>
            <a:endParaRPr lang="ko-KR" altLang="en-US" sz="3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331640" y="1412776"/>
            <a:ext cx="2808312" cy="2232248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4932040" y="1412776"/>
            <a:ext cx="2808312" cy="2232248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>
            <a:lum contrast="28000"/>
          </a:blip>
          <a:srcRect/>
          <a:stretch>
            <a:fillRect/>
          </a:stretch>
        </p:blipFill>
        <p:spPr bwMode="auto">
          <a:xfrm>
            <a:off x="1326258" y="5229200"/>
            <a:ext cx="333130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>
            <a:lum contrast="28000"/>
          </a:blip>
          <a:srcRect/>
          <a:stretch>
            <a:fillRect/>
          </a:stretch>
        </p:blipFill>
        <p:spPr bwMode="auto">
          <a:xfrm>
            <a:off x="4382886" y="5229200"/>
            <a:ext cx="333130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>
            <a:lum contrast="28000"/>
          </a:blip>
          <a:srcRect/>
          <a:stretch>
            <a:fillRect/>
          </a:stretch>
        </p:blipFill>
        <p:spPr bwMode="auto">
          <a:xfrm>
            <a:off x="7452320" y="5229200"/>
            <a:ext cx="333130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57335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292</Words>
  <Application>Microsoft Office PowerPoint</Application>
  <PresentationFormat>Экран (4:3)</PresentationFormat>
  <Paragraphs>55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맑은 고딕</vt:lpstr>
      <vt:lpstr>Arial</vt:lpstr>
      <vt:lpstr>Cambria</vt:lpstr>
      <vt:lpstr>1_Office 테마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Илья Мушель</cp:lastModifiedBy>
  <cp:revision>108</cp:revision>
  <dcterms:created xsi:type="dcterms:W3CDTF">2013-09-03T06:12:52Z</dcterms:created>
  <dcterms:modified xsi:type="dcterms:W3CDTF">2016-01-29T09:32:40Z</dcterms:modified>
</cp:coreProperties>
</file>