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302" r:id="rId6"/>
    <p:sldId id="267" r:id="rId7"/>
    <p:sldId id="271" r:id="rId8"/>
    <p:sldId id="276" r:id="rId9"/>
    <p:sldId id="277" r:id="rId10"/>
    <p:sldId id="278" r:id="rId11"/>
    <p:sldId id="283" r:id="rId12"/>
    <p:sldId id="284" r:id="rId13"/>
    <p:sldId id="290" r:id="rId14"/>
    <p:sldId id="292" r:id="rId15"/>
    <p:sldId id="294" r:id="rId16"/>
    <p:sldId id="296" r:id="rId17"/>
    <p:sldId id="298" r:id="rId18"/>
    <p:sldId id="300" r:id="rId19"/>
    <p:sldId id="304" r:id="rId20"/>
    <p:sldId id="306" r:id="rId21"/>
    <p:sldId id="316" r:id="rId22"/>
    <p:sldId id="308" r:id="rId23"/>
    <p:sldId id="288" r:id="rId24"/>
    <p:sldId id="309" r:id="rId25"/>
    <p:sldId id="310" r:id="rId26"/>
    <p:sldId id="314" r:id="rId27"/>
    <p:sldId id="317" r:id="rId28"/>
    <p:sldId id="318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7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33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43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9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8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081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6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342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30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3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6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90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7BCB-2C75-4192-9853-ECBB4582CA28}" type="datetimeFigureOut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FDE5-4063-4378-AE33-47C66AA507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7" y="692696"/>
            <a:ext cx="4197985" cy="41402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39348" y="13407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Микроскоп</a:t>
            </a:r>
            <a:endParaRPr lang="sk-SK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0BD-FF3B-4D45-AC81-870C83F5CD1F}" type="datetime1">
              <a:rPr lang="sk-SK" smtClean="0"/>
              <a:t>16. 4. 2018</a:t>
            </a:fld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8290"/>
            <a:ext cx="6336704" cy="41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4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Настольная версия микроскопа</a:t>
            </a:r>
            <a:r>
              <a:rPr lang="sk-SK" sz="2400" b="1" dirty="0" smtClean="0"/>
              <a:t> DENSIM OPTICS </a:t>
            </a:r>
            <a:endParaRPr lang="sk-SK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9" y="1307834"/>
            <a:ext cx="5808116" cy="450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84" y="721340"/>
            <a:ext cx="3959860" cy="544639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10763" y="1094171"/>
            <a:ext cx="26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Параллельное плечо</a:t>
            </a:r>
            <a:endParaRPr lang="sk-SK" sz="16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026613" y="1772816"/>
            <a:ext cx="834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Тормоз</a:t>
            </a:r>
            <a:endParaRPr lang="sk-SK" sz="16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259632" y="2233746"/>
            <a:ext cx="1716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Регулировка угла</a:t>
            </a:r>
            <a:endParaRPr lang="sk-SK" sz="16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292239" y="2905574"/>
            <a:ext cx="17165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Регулировка угла</a:t>
            </a:r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076046" y="3336461"/>
            <a:ext cx="1914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Голова микроскопа</a:t>
            </a:r>
            <a:endParaRPr lang="sk-SK" sz="16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2304970" y="3861048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Линза</a:t>
            </a:r>
            <a:endParaRPr lang="sk-SK" sz="16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2339082" y="4331299"/>
            <a:ext cx="695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Столб</a:t>
            </a:r>
            <a:endParaRPr lang="sk-SK" sz="16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2196603" y="4909500"/>
            <a:ext cx="117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Основа</a:t>
            </a:r>
            <a:endParaRPr lang="sk-SK" sz="16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881901" y="5584626"/>
            <a:ext cx="209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Колесика с тормозом</a:t>
            </a:r>
            <a:endParaRPr lang="sk-SK" sz="16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5868144" y="705803"/>
            <a:ext cx="206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LCD</a:t>
            </a:r>
            <a:r>
              <a:rPr lang="ru-RU" sz="1600" b="1" dirty="0" smtClean="0"/>
              <a:t> монитор</a:t>
            </a:r>
            <a:r>
              <a:rPr lang="sk-SK" sz="1600" b="1" dirty="0" smtClean="0"/>
              <a:t> (</a:t>
            </a:r>
            <a:r>
              <a:rPr lang="ru-RU" sz="1600" b="1" dirty="0" smtClean="0"/>
              <a:t>опция</a:t>
            </a:r>
            <a:r>
              <a:rPr lang="sk-SK" sz="1600" b="1" dirty="0" smtClean="0"/>
              <a:t>)</a:t>
            </a:r>
            <a:endParaRPr lang="sk-SK" sz="16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6444208" y="1346321"/>
            <a:ext cx="18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Компенсация веса</a:t>
            </a:r>
            <a:endParaRPr lang="sk-SK" sz="16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6444208" y="2239670"/>
            <a:ext cx="2487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Главный выключатель</a:t>
            </a:r>
            <a:endParaRPr lang="sk-SK" sz="1600" b="1" dirty="0" smtClean="0"/>
          </a:p>
          <a:p>
            <a:pPr algn="ctr"/>
            <a:r>
              <a:rPr lang="ru-RU" sz="1600" b="1" dirty="0" smtClean="0"/>
              <a:t>Настройка </a:t>
            </a:r>
            <a:r>
              <a:rPr lang="ru-RU" sz="1600" b="1" dirty="0"/>
              <a:t>интенсивности</a:t>
            </a:r>
          </a:p>
          <a:p>
            <a:pPr algn="ctr"/>
            <a:r>
              <a:rPr lang="ru-RU" sz="1600" b="1" dirty="0" smtClean="0"/>
              <a:t>света</a:t>
            </a:r>
            <a:endParaRPr lang="sk-SK" sz="16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6039312" y="3563572"/>
            <a:ext cx="1908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Оптический кабель</a:t>
            </a:r>
            <a:endParaRPr lang="sk-SK" sz="16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5296971" y="4372737"/>
            <a:ext cx="114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Бинокуляр</a:t>
            </a:r>
            <a:endParaRPr lang="sk-SK" sz="16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325359" y="259675"/>
            <a:ext cx="832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Описание микроскопа</a:t>
            </a:r>
            <a:r>
              <a:rPr lang="sk-SK" sz="2400" b="1" dirty="0" smtClean="0"/>
              <a:t> DENSIM OPTICS – </a:t>
            </a:r>
            <a:r>
              <a:rPr lang="ru-RU" sz="2400" b="1" dirty="0" smtClean="0"/>
              <a:t>мобильная версия</a:t>
            </a:r>
            <a:endParaRPr lang="sk-SK" sz="2400" b="1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F00A-C718-439C-9D5D-FB3F4DA7E90E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3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9"/>
          <p:cNvGrpSpPr>
            <a:grpSpLocks/>
          </p:cNvGrpSpPr>
          <p:nvPr/>
        </p:nvGrpSpPr>
        <p:grpSpPr bwMode="auto">
          <a:xfrm>
            <a:off x="2057400" y="628650"/>
            <a:ext cx="5029200" cy="5600700"/>
            <a:chOff x="1956" y="175"/>
            <a:chExt cx="7920" cy="8820"/>
          </a:xfrm>
        </p:grpSpPr>
        <p:pic>
          <p:nvPicPr>
            <p:cNvPr id="5" name="Picture 2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" y="175"/>
              <a:ext cx="6979" cy="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2436" y="6881"/>
              <a:ext cx="1368" cy="1754"/>
              <a:chOff x="2436" y="6881"/>
              <a:chExt cx="1368" cy="1754"/>
            </a:xfrm>
          </p:grpSpPr>
          <p:sp>
            <p:nvSpPr>
              <p:cNvPr id="45" name="Freeform 209"/>
              <p:cNvSpPr>
                <a:spLocks/>
              </p:cNvSpPr>
              <p:nvPr/>
            </p:nvSpPr>
            <p:spPr bwMode="auto">
              <a:xfrm>
                <a:off x="2436" y="6881"/>
                <a:ext cx="1368" cy="1754"/>
              </a:xfrm>
              <a:custGeom>
                <a:avLst/>
                <a:gdLst>
                  <a:gd name="T0" fmla="+- 0 3804 2436"/>
                  <a:gd name="T1" fmla="*/ T0 w 1368"/>
                  <a:gd name="T2" fmla="+- 0 6881 6881"/>
                  <a:gd name="T3" fmla="*/ 6881 h 1754"/>
                  <a:gd name="T4" fmla="+- 0 2734 2436"/>
                  <a:gd name="T5" fmla="*/ T4 w 1368"/>
                  <a:gd name="T6" fmla="+- 0 8635 6881"/>
                  <a:gd name="T7" fmla="*/ 8635 h 1754"/>
                  <a:gd name="T8" fmla="+- 0 2436 2436"/>
                  <a:gd name="T9" fmla="*/ T8 w 1368"/>
                  <a:gd name="T10" fmla="+- 0 8635 6881"/>
                  <a:gd name="T11" fmla="*/ 8635 h 17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368" h="1754">
                    <a:moveTo>
                      <a:pt x="1368" y="0"/>
                    </a:moveTo>
                    <a:lnTo>
                      <a:pt x="298" y="1754"/>
                    </a:lnTo>
                    <a:lnTo>
                      <a:pt x="0" y="1754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8" name="Group 204"/>
            <p:cNvGrpSpPr>
              <a:grpSpLocks/>
            </p:cNvGrpSpPr>
            <p:nvPr/>
          </p:nvGrpSpPr>
          <p:grpSpPr bwMode="auto">
            <a:xfrm>
              <a:off x="2616" y="5755"/>
              <a:ext cx="2374" cy="2"/>
              <a:chOff x="2616" y="5755"/>
              <a:chExt cx="2374" cy="2"/>
            </a:xfrm>
          </p:grpSpPr>
          <p:sp>
            <p:nvSpPr>
              <p:cNvPr id="43" name="Freeform 205"/>
              <p:cNvSpPr>
                <a:spLocks/>
              </p:cNvSpPr>
              <p:nvPr/>
            </p:nvSpPr>
            <p:spPr bwMode="auto">
              <a:xfrm>
                <a:off x="2616" y="5755"/>
                <a:ext cx="2374" cy="2"/>
              </a:xfrm>
              <a:custGeom>
                <a:avLst/>
                <a:gdLst>
                  <a:gd name="T0" fmla="+- 0 4990 2616"/>
                  <a:gd name="T1" fmla="*/ T0 w 2374"/>
                  <a:gd name="T2" fmla="+- 0 2616 2616"/>
                  <a:gd name="T3" fmla="*/ T2 w 237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374">
                    <a:moveTo>
                      <a:pt x="2374" y="0"/>
                    </a:move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9" name="Group 202"/>
            <p:cNvGrpSpPr>
              <a:grpSpLocks/>
            </p:cNvGrpSpPr>
            <p:nvPr/>
          </p:nvGrpSpPr>
          <p:grpSpPr bwMode="auto">
            <a:xfrm>
              <a:off x="1956" y="5575"/>
              <a:ext cx="540" cy="360"/>
              <a:chOff x="1956" y="5575"/>
              <a:chExt cx="540" cy="360"/>
            </a:xfrm>
          </p:grpSpPr>
          <p:sp>
            <p:nvSpPr>
              <p:cNvPr id="42" name="Freeform 203"/>
              <p:cNvSpPr>
                <a:spLocks/>
              </p:cNvSpPr>
              <p:nvPr/>
            </p:nvSpPr>
            <p:spPr bwMode="auto">
              <a:xfrm>
                <a:off x="1956" y="5575"/>
                <a:ext cx="540" cy="360"/>
              </a:xfrm>
              <a:custGeom>
                <a:avLst/>
                <a:gdLst>
                  <a:gd name="T0" fmla="+- 0 1956 1956"/>
                  <a:gd name="T1" fmla="*/ T0 w 540"/>
                  <a:gd name="T2" fmla="+- 0 5935 5575"/>
                  <a:gd name="T3" fmla="*/ 5935 h 360"/>
                  <a:gd name="T4" fmla="+- 0 2496 1956"/>
                  <a:gd name="T5" fmla="*/ T4 w 540"/>
                  <a:gd name="T6" fmla="+- 0 5935 5575"/>
                  <a:gd name="T7" fmla="*/ 5935 h 360"/>
                  <a:gd name="T8" fmla="+- 0 2496 1956"/>
                  <a:gd name="T9" fmla="*/ T8 w 540"/>
                  <a:gd name="T10" fmla="+- 0 5575 5575"/>
                  <a:gd name="T11" fmla="*/ 5575 h 360"/>
                  <a:gd name="T12" fmla="+- 0 1956 1956"/>
                  <a:gd name="T13" fmla="*/ T12 w 540"/>
                  <a:gd name="T14" fmla="+- 0 5575 5575"/>
                  <a:gd name="T15" fmla="*/ 5575 h 360"/>
                  <a:gd name="T16" fmla="+- 0 1956 1956"/>
                  <a:gd name="T17" fmla="*/ T16 w 540"/>
                  <a:gd name="T18" fmla="+- 0 5935 5575"/>
                  <a:gd name="T19" fmla="*/ 593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0" name="Group 200"/>
            <p:cNvGrpSpPr>
              <a:grpSpLocks/>
            </p:cNvGrpSpPr>
            <p:nvPr/>
          </p:nvGrpSpPr>
          <p:grpSpPr bwMode="auto">
            <a:xfrm>
              <a:off x="2436" y="4135"/>
              <a:ext cx="2314" cy="2"/>
              <a:chOff x="2436" y="4135"/>
              <a:chExt cx="2314" cy="2"/>
            </a:xfrm>
          </p:grpSpPr>
          <p:sp>
            <p:nvSpPr>
              <p:cNvPr id="41" name="Freeform 201"/>
              <p:cNvSpPr>
                <a:spLocks/>
              </p:cNvSpPr>
              <p:nvPr/>
            </p:nvSpPr>
            <p:spPr bwMode="auto">
              <a:xfrm>
                <a:off x="2436" y="4135"/>
                <a:ext cx="2314" cy="2"/>
              </a:xfrm>
              <a:custGeom>
                <a:avLst/>
                <a:gdLst>
                  <a:gd name="T0" fmla="+- 0 4750 2436"/>
                  <a:gd name="T1" fmla="*/ T0 w 2314"/>
                  <a:gd name="T2" fmla="+- 0 2436 2436"/>
                  <a:gd name="T3" fmla="*/ T2 w 23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314">
                    <a:moveTo>
                      <a:pt x="2314" y="0"/>
                    </a:move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1" name="Group 198"/>
            <p:cNvGrpSpPr>
              <a:grpSpLocks/>
            </p:cNvGrpSpPr>
            <p:nvPr/>
          </p:nvGrpSpPr>
          <p:grpSpPr bwMode="auto">
            <a:xfrm>
              <a:off x="2376" y="2875"/>
              <a:ext cx="3648" cy="586"/>
              <a:chOff x="2376" y="2875"/>
              <a:chExt cx="3648" cy="586"/>
            </a:xfrm>
          </p:grpSpPr>
          <p:sp>
            <p:nvSpPr>
              <p:cNvPr id="40" name="Freeform 199"/>
              <p:cNvSpPr>
                <a:spLocks/>
              </p:cNvSpPr>
              <p:nvPr/>
            </p:nvSpPr>
            <p:spPr bwMode="auto">
              <a:xfrm>
                <a:off x="2376" y="2875"/>
                <a:ext cx="3648" cy="586"/>
              </a:xfrm>
              <a:custGeom>
                <a:avLst/>
                <a:gdLst>
                  <a:gd name="T0" fmla="+- 0 6024 2376"/>
                  <a:gd name="T1" fmla="*/ T0 w 3648"/>
                  <a:gd name="T2" fmla="+- 0 3461 2875"/>
                  <a:gd name="T3" fmla="*/ 3461 h 586"/>
                  <a:gd name="T4" fmla="+- 0 3170 2376"/>
                  <a:gd name="T5" fmla="*/ T4 w 3648"/>
                  <a:gd name="T6" fmla="+- 0 2875 2875"/>
                  <a:gd name="T7" fmla="*/ 2875 h 586"/>
                  <a:gd name="T8" fmla="+- 0 2376 2376"/>
                  <a:gd name="T9" fmla="*/ T8 w 3648"/>
                  <a:gd name="T10" fmla="+- 0 2875 2875"/>
                  <a:gd name="T11" fmla="*/ 2875 h 5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648" h="586">
                    <a:moveTo>
                      <a:pt x="3648" y="586"/>
                    </a:moveTo>
                    <a:lnTo>
                      <a:pt x="794" y="0"/>
                    </a:ln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1956" y="715"/>
              <a:ext cx="540" cy="360"/>
              <a:chOff x="1956" y="715"/>
              <a:chExt cx="540" cy="360"/>
            </a:xfrm>
          </p:grpSpPr>
          <p:sp>
            <p:nvSpPr>
              <p:cNvPr id="39" name="Freeform 197"/>
              <p:cNvSpPr>
                <a:spLocks/>
              </p:cNvSpPr>
              <p:nvPr/>
            </p:nvSpPr>
            <p:spPr bwMode="auto">
              <a:xfrm>
                <a:off x="1956" y="715"/>
                <a:ext cx="540" cy="360"/>
              </a:xfrm>
              <a:custGeom>
                <a:avLst/>
                <a:gdLst>
                  <a:gd name="T0" fmla="+- 0 1956 1956"/>
                  <a:gd name="T1" fmla="*/ T0 w 540"/>
                  <a:gd name="T2" fmla="+- 0 1075 715"/>
                  <a:gd name="T3" fmla="*/ 1075 h 360"/>
                  <a:gd name="T4" fmla="+- 0 2496 1956"/>
                  <a:gd name="T5" fmla="*/ T4 w 540"/>
                  <a:gd name="T6" fmla="+- 0 1075 715"/>
                  <a:gd name="T7" fmla="*/ 1075 h 360"/>
                  <a:gd name="T8" fmla="+- 0 2496 1956"/>
                  <a:gd name="T9" fmla="*/ T8 w 540"/>
                  <a:gd name="T10" fmla="+- 0 715 715"/>
                  <a:gd name="T11" fmla="*/ 715 h 360"/>
                  <a:gd name="T12" fmla="+- 0 1956 1956"/>
                  <a:gd name="T13" fmla="*/ T12 w 540"/>
                  <a:gd name="T14" fmla="+- 0 715 715"/>
                  <a:gd name="T15" fmla="*/ 715 h 360"/>
                  <a:gd name="T16" fmla="+- 0 1956 1956"/>
                  <a:gd name="T17" fmla="*/ T16 w 540"/>
                  <a:gd name="T18" fmla="+- 0 1075 715"/>
                  <a:gd name="T19" fmla="*/ 107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13" name="Group 194"/>
            <p:cNvGrpSpPr>
              <a:grpSpLocks/>
            </p:cNvGrpSpPr>
            <p:nvPr/>
          </p:nvGrpSpPr>
          <p:grpSpPr bwMode="auto">
            <a:xfrm>
              <a:off x="2616" y="895"/>
              <a:ext cx="2314" cy="917"/>
              <a:chOff x="2616" y="895"/>
              <a:chExt cx="2314" cy="917"/>
            </a:xfrm>
          </p:grpSpPr>
          <p:sp>
            <p:nvSpPr>
              <p:cNvPr id="38" name="Freeform 195"/>
              <p:cNvSpPr>
                <a:spLocks/>
              </p:cNvSpPr>
              <p:nvPr/>
            </p:nvSpPr>
            <p:spPr bwMode="auto">
              <a:xfrm>
                <a:off x="2616" y="895"/>
                <a:ext cx="2314" cy="917"/>
              </a:xfrm>
              <a:custGeom>
                <a:avLst/>
                <a:gdLst>
                  <a:gd name="T0" fmla="+- 0 4930 2616"/>
                  <a:gd name="T1" fmla="*/ T0 w 2314"/>
                  <a:gd name="T2" fmla="+- 0 1812 895"/>
                  <a:gd name="T3" fmla="*/ 1812 h 917"/>
                  <a:gd name="T4" fmla="+- 0 3120 2616"/>
                  <a:gd name="T5" fmla="*/ T4 w 2314"/>
                  <a:gd name="T6" fmla="+- 0 895 895"/>
                  <a:gd name="T7" fmla="*/ 895 h 917"/>
                  <a:gd name="T8" fmla="+- 0 2616 2616"/>
                  <a:gd name="T9" fmla="*/ T8 w 2314"/>
                  <a:gd name="T10" fmla="+- 0 895 895"/>
                  <a:gd name="T11" fmla="*/ 895 h 9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14" h="917">
                    <a:moveTo>
                      <a:pt x="2314" y="917"/>
                    </a:moveTo>
                    <a:lnTo>
                      <a:pt x="504" y="0"/>
                    </a:ln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4" name="Group 192"/>
            <p:cNvGrpSpPr>
              <a:grpSpLocks/>
            </p:cNvGrpSpPr>
            <p:nvPr/>
          </p:nvGrpSpPr>
          <p:grpSpPr bwMode="auto">
            <a:xfrm>
              <a:off x="1956" y="715"/>
              <a:ext cx="540" cy="360"/>
              <a:chOff x="1956" y="715"/>
              <a:chExt cx="540" cy="360"/>
            </a:xfrm>
          </p:grpSpPr>
          <p:sp>
            <p:nvSpPr>
              <p:cNvPr id="37" name="Freeform 193"/>
              <p:cNvSpPr>
                <a:spLocks/>
              </p:cNvSpPr>
              <p:nvPr/>
            </p:nvSpPr>
            <p:spPr bwMode="auto">
              <a:xfrm>
                <a:off x="1956" y="715"/>
                <a:ext cx="540" cy="360"/>
              </a:xfrm>
              <a:custGeom>
                <a:avLst/>
                <a:gdLst>
                  <a:gd name="T0" fmla="+- 0 1956 1956"/>
                  <a:gd name="T1" fmla="*/ T0 w 540"/>
                  <a:gd name="T2" fmla="+- 0 1075 715"/>
                  <a:gd name="T3" fmla="*/ 1075 h 360"/>
                  <a:gd name="T4" fmla="+- 0 2496 1956"/>
                  <a:gd name="T5" fmla="*/ T4 w 540"/>
                  <a:gd name="T6" fmla="+- 0 1075 715"/>
                  <a:gd name="T7" fmla="*/ 1075 h 360"/>
                  <a:gd name="T8" fmla="+- 0 2496 1956"/>
                  <a:gd name="T9" fmla="*/ T8 w 540"/>
                  <a:gd name="T10" fmla="+- 0 715 715"/>
                  <a:gd name="T11" fmla="*/ 715 h 360"/>
                  <a:gd name="T12" fmla="+- 0 1956 1956"/>
                  <a:gd name="T13" fmla="*/ T12 w 540"/>
                  <a:gd name="T14" fmla="+- 0 715 715"/>
                  <a:gd name="T15" fmla="*/ 715 h 360"/>
                  <a:gd name="T16" fmla="+- 0 1956 1956"/>
                  <a:gd name="T17" fmla="*/ T16 w 540"/>
                  <a:gd name="T18" fmla="+- 0 1075 715"/>
                  <a:gd name="T19" fmla="*/ 107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5" name="Group 190"/>
            <p:cNvGrpSpPr>
              <a:grpSpLocks/>
            </p:cNvGrpSpPr>
            <p:nvPr/>
          </p:nvGrpSpPr>
          <p:grpSpPr bwMode="auto">
            <a:xfrm>
              <a:off x="8681" y="175"/>
              <a:ext cx="1075" cy="1006"/>
              <a:chOff x="8681" y="175"/>
              <a:chExt cx="1075" cy="1006"/>
            </a:xfrm>
          </p:grpSpPr>
          <p:sp>
            <p:nvSpPr>
              <p:cNvPr id="36" name="Freeform 191"/>
              <p:cNvSpPr>
                <a:spLocks/>
              </p:cNvSpPr>
              <p:nvPr/>
            </p:nvSpPr>
            <p:spPr bwMode="auto">
              <a:xfrm>
                <a:off x="8681" y="175"/>
                <a:ext cx="1075" cy="1006"/>
              </a:xfrm>
              <a:custGeom>
                <a:avLst/>
                <a:gdLst>
                  <a:gd name="T0" fmla="+- 0 8681 8681"/>
                  <a:gd name="T1" fmla="*/ T0 w 1075"/>
                  <a:gd name="T2" fmla="+- 0 1181 175"/>
                  <a:gd name="T3" fmla="*/ 1181 h 1006"/>
                  <a:gd name="T4" fmla="+- 0 9521 8681"/>
                  <a:gd name="T5" fmla="*/ T4 w 1075"/>
                  <a:gd name="T6" fmla="+- 0 175 175"/>
                  <a:gd name="T7" fmla="*/ 175 h 1006"/>
                  <a:gd name="T8" fmla="+- 0 9756 8681"/>
                  <a:gd name="T9" fmla="*/ T8 w 1075"/>
                  <a:gd name="T10" fmla="+- 0 175 175"/>
                  <a:gd name="T11" fmla="*/ 175 h 10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075" h="1006">
                    <a:moveTo>
                      <a:pt x="0" y="1006"/>
                    </a:moveTo>
                    <a:lnTo>
                      <a:pt x="840" y="0"/>
                    </a:lnTo>
                    <a:lnTo>
                      <a:pt x="1075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6" name="Group 188"/>
            <p:cNvGrpSpPr>
              <a:grpSpLocks/>
            </p:cNvGrpSpPr>
            <p:nvPr/>
          </p:nvGrpSpPr>
          <p:grpSpPr bwMode="auto">
            <a:xfrm>
              <a:off x="8890" y="1615"/>
              <a:ext cx="866" cy="2117"/>
              <a:chOff x="8890" y="1615"/>
              <a:chExt cx="866" cy="2117"/>
            </a:xfrm>
          </p:grpSpPr>
          <p:sp>
            <p:nvSpPr>
              <p:cNvPr id="35" name="Freeform 189"/>
              <p:cNvSpPr>
                <a:spLocks/>
              </p:cNvSpPr>
              <p:nvPr/>
            </p:nvSpPr>
            <p:spPr bwMode="auto">
              <a:xfrm>
                <a:off x="8890" y="1615"/>
                <a:ext cx="866" cy="2117"/>
              </a:xfrm>
              <a:custGeom>
                <a:avLst/>
                <a:gdLst>
                  <a:gd name="T0" fmla="+- 0 8890 8890"/>
                  <a:gd name="T1" fmla="*/ T0 w 866"/>
                  <a:gd name="T2" fmla="+- 0 3732 1615"/>
                  <a:gd name="T3" fmla="*/ 3732 h 2117"/>
                  <a:gd name="T4" fmla="+- 0 9569 8890"/>
                  <a:gd name="T5" fmla="*/ T4 w 866"/>
                  <a:gd name="T6" fmla="+- 0 1615 1615"/>
                  <a:gd name="T7" fmla="*/ 1615 h 2117"/>
                  <a:gd name="T8" fmla="+- 0 9756 8890"/>
                  <a:gd name="T9" fmla="*/ T8 w 866"/>
                  <a:gd name="T10" fmla="+- 0 1615 1615"/>
                  <a:gd name="T11" fmla="*/ 1615 h 21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866" h="2117">
                    <a:moveTo>
                      <a:pt x="0" y="2117"/>
                    </a:moveTo>
                    <a:lnTo>
                      <a:pt x="679" y="0"/>
                    </a:lnTo>
                    <a:lnTo>
                      <a:pt x="866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7" name="Group 186"/>
            <p:cNvGrpSpPr>
              <a:grpSpLocks/>
            </p:cNvGrpSpPr>
            <p:nvPr/>
          </p:nvGrpSpPr>
          <p:grpSpPr bwMode="auto">
            <a:xfrm>
              <a:off x="9336" y="5755"/>
              <a:ext cx="540" cy="360"/>
              <a:chOff x="9336" y="5755"/>
              <a:chExt cx="540" cy="360"/>
            </a:xfrm>
          </p:grpSpPr>
          <p:sp>
            <p:nvSpPr>
              <p:cNvPr id="34" name="Freeform 187"/>
              <p:cNvSpPr>
                <a:spLocks/>
              </p:cNvSpPr>
              <p:nvPr/>
            </p:nvSpPr>
            <p:spPr bwMode="auto">
              <a:xfrm>
                <a:off x="9336" y="5755"/>
                <a:ext cx="540" cy="360"/>
              </a:xfrm>
              <a:custGeom>
                <a:avLst/>
                <a:gdLst>
                  <a:gd name="T0" fmla="+- 0 9336 9336"/>
                  <a:gd name="T1" fmla="*/ T0 w 540"/>
                  <a:gd name="T2" fmla="+- 0 6115 5755"/>
                  <a:gd name="T3" fmla="*/ 6115 h 360"/>
                  <a:gd name="T4" fmla="+- 0 9876 9336"/>
                  <a:gd name="T5" fmla="*/ T4 w 540"/>
                  <a:gd name="T6" fmla="+- 0 6115 5755"/>
                  <a:gd name="T7" fmla="*/ 6115 h 360"/>
                  <a:gd name="T8" fmla="+- 0 9876 9336"/>
                  <a:gd name="T9" fmla="*/ T8 w 540"/>
                  <a:gd name="T10" fmla="+- 0 5755 5755"/>
                  <a:gd name="T11" fmla="*/ 5755 h 360"/>
                  <a:gd name="T12" fmla="+- 0 9336 9336"/>
                  <a:gd name="T13" fmla="*/ T12 w 540"/>
                  <a:gd name="T14" fmla="+- 0 5755 5755"/>
                  <a:gd name="T15" fmla="*/ 5755 h 360"/>
                  <a:gd name="T16" fmla="+- 0 9336 9336"/>
                  <a:gd name="T17" fmla="*/ T16 w 540"/>
                  <a:gd name="T18" fmla="+- 0 6115 5755"/>
                  <a:gd name="T19" fmla="*/ 611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8" name="Group 184"/>
            <p:cNvGrpSpPr>
              <a:grpSpLocks/>
            </p:cNvGrpSpPr>
            <p:nvPr/>
          </p:nvGrpSpPr>
          <p:grpSpPr bwMode="auto">
            <a:xfrm>
              <a:off x="7195" y="4315"/>
              <a:ext cx="2021" cy="1620"/>
              <a:chOff x="7195" y="4315"/>
              <a:chExt cx="2021" cy="1620"/>
            </a:xfrm>
          </p:grpSpPr>
          <p:sp>
            <p:nvSpPr>
              <p:cNvPr id="33" name="Freeform 185"/>
              <p:cNvSpPr>
                <a:spLocks/>
              </p:cNvSpPr>
              <p:nvPr/>
            </p:nvSpPr>
            <p:spPr bwMode="auto">
              <a:xfrm>
                <a:off x="7195" y="4315"/>
                <a:ext cx="2021" cy="1620"/>
              </a:xfrm>
              <a:custGeom>
                <a:avLst/>
                <a:gdLst>
                  <a:gd name="T0" fmla="+- 0 7195 7195"/>
                  <a:gd name="T1" fmla="*/ T0 w 2021"/>
                  <a:gd name="T2" fmla="+- 0 4315 4315"/>
                  <a:gd name="T3" fmla="*/ 4315 h 1620"/>
                  <a:gd name="T4" fmla="+- 0 8777 7195"/>
                  <a:gd name="T5" fmla="*/ T4 w 2021"/>
                  <a:gd name="T6" fmla="+- 0 5935 4315"/>
                  <a:gd name="T7" fmla="*/ 5935 h 1620"/>
                  <a:gd name="T8" fmla="+- 0 9216 7195"/>
                  <a:gd name="T9" fmla="*/ T8 w 2021"/>
                  <a:gd name="T10" fmla="+- 0 5935 4315"/>
                  <a:gd name="T11" fmla="*/ 5935 h 16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021" h="1620">
                    <a:moveTo>
                      <a:pt x="0" y="0"/>
                    </a:moveTo>
                    <a:lnTo>
                      <a:pt x="1582" y="1620"/>
                    </a:lnTo>
                    <a:lnTo>
                      <a:pt x="2021" y="162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19" name="Group 182"/>
            <p:cNvGrpSpPr>
              <a:grpSpLocks/>
            </p:cNvGrpSpPr>
            <p:nvPr/>
          </p:nvGrpSpPr>
          <p:grpSpPr bwMode="auto">
            <a:xfrm>
              <a:off x="9336" y="5755"/>
              <a:ext cx="540" cy="360"/>
              <a:chOff x="9336" y="5755"/>
              <a:chExt cx="540" cy="360"/>
            </a:xfrm>
          </p:grpSpPr>
          <p:sp>
            <p:nvSpPr>
              <p:cNvPr id="32" name="Freeform 183"/>
              <p:cNvSpPr>
                <a:spLocks/>
              </p:cNvSpPr>
              <p:nvPr/>
            </p:nvSpPr>
            <p:spPr bwMode="auto">
              <a:xfrm>
                <a:off x="9336" y="5755"/>
                <a:ext cx="540" cy="360"/>
              </a:xfrm>
              <a:custGeom>
                <a:avLst/>
                <a:gdLst>
                  <a:gd name="T0" fmla="+- 0 9336 9336"/>
                  <a:gd name="T1" fmla="*/ T0 w 540"/>
                  <a:gd name="T2" fmla="+- 0 6115 5755"/>
                  <a:gd name="T3" fmla="*/ 6115 h 360"/>
                  <a:gd name="T4" fmla="+- 0 9876 9336"/>
                  <a:gd name="T5" fmla="*/ T4 w 540"/>
                  <a:gd name="T6" fmla="+- 0 6115 5755"/>
                  <a:gd name="T7" fmla="*/ 6115 h 360"/>
                  <a:gd name="T8" fmla="+- 0 9876 9336"/>
                  <a:gd name="T9" fmla="*/ T8 w 540"/>
                  <a:gd name="T10" fmla="+- 0 5755 5755"/>
                  <a:gd name="T11" fmla="*/ 5755 h 360"/>
                  <a:gd name="T12" fmla="+- 0 9336 9336"/>
                  <a:gd name="T13" fmla="*/ T12 w 540"/>
                  <a:gd name="T14" fmla="+- 0 5755 5755"/>
                  <a:gd name="T15" fmla="*/ 5755 h 360"/>
                  <a:gd name="T16" fmla="+- 0 9336 9336"/>
                  <a:gd name="T17" fmla="*/ T16 w 540"/>
                  <a:gd name="T18" fmla="+- 0 6115 5755"/>
                  <a:gd name="T19" fmla="*/ 611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20" name="Group 180"/>
            <p:cNvGrpSpPr>
              <a:grpSpLocks/>
            </p:cNvGrpSpPr>
            <p:nvPr/>
          </p:nvGrpSpPr>
          <p:grpSpPr bwMode="auto">
            <a:xfrm>
              <a:off x="9336" y="7015"/>
              <a:ext cx="540" cy="360"/>
              <a:chOff x="9336" y="7015"/>
              <a:chExt cx="540" cy="360"/>
            </a:xfrm>
          </p:grpSpPr>
          <p:sp>
            <p:nvSpPr>
              <p:cNvPr id="31" name="Freeform 181"/>
              <p:cNvSpPr>
                <a:spLocks/>
              </p:cNvSpPr>
              <p:nvPr/>
            </p:nvSpPr>
            <p:spPr bwMode="auto">
              <a:xfrm>
                <a:off x="9336" y="7015"/>
                <a:ext cx="540" cy="360"/>
              </a:xfrm>
              <a:custGeom>
                <a:avLst/>
                <a:gdLst>
                  <a:gd name="T0" fmla="+- 0 9336 9336"/>
                  <a:gd name="T1" fmla="*/ T0 w 540"/>
                  <a:gd name="T2" fmla="+- 0 7375 7015"/>
                  <a:gd name="T3" fmla="*/ 7375 h 360"/>
                  <a:gd name="T4" fmla="+- 0 9876 9336"/>
                  <a:gd name="T5" fmla="*/ T4 w 540"/>
                  <a:gd name="T6" fmla="+- 0 7375 7015"/>
                  <a:gd name="T7" fmla="*/ 7375 h 360"/>
                  <a:gd name="T8" fmla="+- 0 9876 9336"/>
                  <a:gd name="T9" fmla="*/ T8 w 540"/>
                  <a:gd name="T10" fmla="+- 0 7015 7015"/>
                  <a:gd name="T11" fmla="*/ 7015 h 360"/>
                  <a:gd name="T12" fmla="+- 0 9336 9336"/>
                  <a:gd name="T13" fmla="*/ T12 w 540"/>
                  <a:gd name="T14" fmla="+- 0 7015 7015"/>
                  <a:gd name="T15" fmla="*/ 7015 h 360"/>
                  <a:gd name="T16" fmla="+- 0 9336 9336"/>
                  <a:gd name="T17" fmla="*/ T16 w 540"/>
                  <a:gd name="T18" fmla="+- 0 7375 7015"/>
                  <a:gd name="T19" fmla="*/ 737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21" name="Group 178"/>
            <p:cNvGrpSpPr>
              <a:grpSpLocks/>
            </p:cNvGrpSpPr>
            <p:nvPr/>
          </p:nvGrpSpPr>
          <p:grpSpPr bwMode="auto">
            <a:xfrm>
              <a:off x="6850" y="7195"/>
              <a:ext cx="2366" cy="437"/>
              <a:chOff x="6850" y="7195"/>
              <a:chExt cx="2366" cy="437"/>
            </a:xfrm>
          </p:grpSpPr>
          <p:sp>
            <p:nvSpPr>
              <p:cNvPr id="30" name="Freeform 179"/>
              <p:cNvSpPr>
                <a:spLocks/>
              </p:cNvSpPr>
              <p:nvPr/>
            </p:nvSpPr>
            <p:spPr bwMode="auto">
              <a:xfrm>
                <a:off x="6850" y="7195"/>
                <a:ext cx="2366" cy="437"/>
              </a:xfrm>
              <a:custGeom>
                <a:avLst/>
                <a:gdLst>
                  <a:gd name="T0" fmla="+- 0 6850 6850"/>
                  <a:gd name="T1" fmla="*/ T0 w 2366"/>
                  <a:gd name="T2" fmla="+- 0 7632 7195"/>
                  <a:gd name="T3" fmla="*/ 7632 h 437"/>
                  <a:gd name="T4" fmla="+- 0 8702 6850"/>
                  <a:gd name="T5" fmla="*/ T4 w 2366"/>
                  <a:gd name="T6" fmla="+- 0 7195 7195"/>
                  <a:gd name="T7" fmla="*/ 7195 h 437"/>
                  <a:gd name="T8" fmla="+- 0 9216 6850"/>
                  <a:gd name="T9" fmla="*/ T8 w 2366"/>
                  <a:gd name="T10" fmla="+- 0 7195 7195"/>
                  <a:gd name="T11" fmla="*/ 7195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66" h="437">
                    <a:moveTo>
                      <a:pt x="0" y="437"/>
                    </a:moveTo>
                    <a:lnTo>
                      <a:pt x="1852" y="0"/>
                    </a:lnTo>
                    <a:lnTo>
                      <a:pt x="2366" y="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22" name="Group 176"/>
            <p:cNvGrpSpPr>
              <a:grpSpLocks/>
            </p:cNvGrpSpPr>
            <p:nvPr/>
          </p:nvGrpSpPr>
          <p:grpSpPr bwMode="auto">
            <a:xfrm>
              <a:off x="9336" y="7015"/>
              <a:ext cx="540" cy="360"/>
              <a:chOff x="9336" y="7015"/>
              <a:chExt cx="540" cy="360"/>
            </a:xfrm>
          </p:grpSpPr>
          <p:sp>
            <p:nvSpPr>
              <p:cNvPr id="29" name="Freeform 177"/>
              <p:cNvSpPr>
                <a:spLocks/>
              </p:cNvSpPr>
              <p:nvPr/>
            </p:nvSpPr>
            <p:spPr bwMode="auto">
              <a:xfrm>
                <a:off x="9336" y="7015"/>
                <a:ext cx="540" cy="360"/>
              </a:xfrm>
              <a:custGeom>
                <a:avLst/>
                <a:gdLst>
                  <a:gd name="T0" fmla="+- 0 9336 9336"/>
                  <a:gd name="T1" fmla="*/ T0 w 540"/>
                  <a:gd name="T2" fmla="+- 0 7375 7015"/>
                  <a:gd name="T3" fmla="*/ 7375 h 360"/>
                  <a:gd name="T4" fmla="+- 0 9876 9336"/>
                  <a:gd name="T5" fmla="*/ T4 w 540"/>
                  <a:gd name="T6" fmla="+- 0 7375 7015"/>
                  <a:gd name="T7" fmla="*/ 7375 h 360"/>
                  <a:gd name="T8" fmla="+- 0 9876 9336"/>
                  <a:gd name="T9" fmla="*/ T8 w 540"/>
                  <a:gd name="T10" fmla="+- 0 7015 7015"/>
                  <a:gd name="T11" fmla="*/ 7015 h 360"/>
                  <a:gd name="T12" fmla="+- 0 9336 9336"/>
                  <a:gd name="T13" fmla="*/ T12 w 540"/>
                  <a:gd name="T14" fmla="+- 0 7015 7015"/>
                  <a:gd name="T15" fmla="*/ 7015 h 360"/>
                  <a:gd name="T16" fmla="+- 0 9336 9336"/>
                  <a:gd name="T17" fmla="*/ T16 w 540"/>
                  <a:gd name="T18" fmla="+- 0 7375 7015"/>
                  <a:gd name="T19" fmla="*/ 737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23" name="Group 174"/>
            <p:cNvGrpSpPr>
              <a:grpSpLocks/>
            </p:cNvGrpSpPr>
            <p:nvPr/>
          </p:nvGrpSpPr>
          <p:grpSpPr bwMode="auto">
            <a:xfrm>
              <a:off x="4476" y="8635"/>
              <a:ext cx="540" cy="360"/>
              <a:chOff x="4476" y="8635"/>
              <a:chExt cx="540" cy="360"/>
            </a:xfrm>
          </p:grpSpPr>
          <p:sp>
            <p:nvSpPr>
              <p:cNvPr id="28" name="Freeform 175"/>
              <p:cNvSpPr>
                <a:spLocks/>
              </p:cNvSpPr>
              <p:nvPr/>
            </p:nvSpPr>
            <p:spPr bwMode="auto">
              <a:xfrm>
                <a:off x="4476" y="8635"/>
                <a:ext cx="540" cy="360"/>
              </a:xfrm>
              <a:custGeom>
                <a:avLst/>
                <a:gdLst>
                  <a:gd name="T0" fmla="+- 0 4476 4476"/>
                  <a:gd name="T1" fmla="*/ T0 w 540"/>
                  <a:gd name="T2" fmla="+- 0 8995 8635"/>
                  <a:gd name="T3" fmla="*/ 8995 h 360"/>
                  <a:gd name="T4" fmla="+- 0 5016 4476"/>
                  <a:gd name="T5" fmla="*/ T4 w 540"/>
                  <a:gd name="T6" fmla="+- 0 8995 8635"/>
                  <a:gd name="T7" fmla="*/ 8995 h 360"/>
                  <a:gd name="T8" fmla="+- 0 5016 4476"/>
                  <a:gd name="T9" fmla="*/ T8 w 540"/>
                  <a:gd name="T10" fmla="+- 0 8635 8635"/>
                  <a:gd name="T11" fmla="*/ 8635 h 360"/>
                  <a:gd name="T12" fmla="+- 0 4476 4476"/>
                  <a:gd name="T13" fmla="*/ T12 w 540"/>
                  <a:gd name="T14" fmla="+- 0 8635 8635"/>
                  <a:gd name="T15" fmla="*/ 8635 h 360"/>
                  <a:gd name="T16" fmla="+- 0 4476 4476"/>
                  <a:gd name="T17" fmla="*/ T16 w 540"/>
                  <a:gd name="T18" fmla="+- 0 8995 8635"/>
                  <a:gd name="T19" fmla="*/ 899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24" name="Group 172"/>
            <p:cNvGrpSpPr>
              <a:grpSpLocks/>
            </p:cNvGrpSpPr>
            <p:nvPr/>
          </p:nvGrpSpPr>
          <p:grpSpPr bwMode="auto">
            <a:xfrm>
              <a:off x="5136" y="7555"/>
              <a:ext cx="814" cy="1260"/>
              <a:chOff x="5136" y="7555"/>
              <a:chExt cx="814" cy="1260"/>
            </a:xfrm>
          </p:grpSpPr>
          <p:sp>
            <p:nvSpPr>
              <p:cNvPr id="27" name="Freeform 173"/>
              <p:cNvSpPr>
                <a:spLocks/>
              </p:cNvSpPr>
              <p:nvPr/>
            </p:nvSpPr>
            <p:spPr bwMode="auto">
              <a:xfrm>
                <a:off x="5136" y="7555"/>
                <a:ext cx="814" cy="1260"/>
              </a:xfrm>
              <a:custGeom>
                <a:avLst/>
                <a:gdLst>
                  <a:gd name="T0" fmla="+- 0 5950 5136"/>
                  <a:gd name="T1" fmla="*/ T0 w 814"/>
                  <a:gd name="T2" fmla="+- 0 7555 7555"/>
                  <a:gd name="T3" fmla="*/ 7555 h 1260"/>
                  <a:gd name="T4" fmla="+- 0 5314 5136"/>
                  <a:gd name="T5" fmla="*/ T4 w 814"/>
                  <a:gd name="T6" fmla="+- 0 8815 7555"/>
                  <a:gd name="T7" fmla="*/ 8815 h 1260"/>
                  <a:gd name="T8" fmla="+- 0 5136 5136"/>
                  <a:gd name="T9" fmla="*/ T8 w 814"/>
                  <a:gd name="T10" fmla="+- 0 8815 7555"/>
                  <a:gd name="T11" fmla="*/ 8815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814" h="1260">
                    <a:moveTo>
                      <a:pt x="814" y="0"/>
                    </a:moveTo>
                    <a:lnTo>
                      <a:pt x="178" y="1260"/>
                    </a:lnTo>
                    <a:lnTo>
                      <a:pt x="0" y="1260"/>
                    </a:lnTo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  <p:grpSp>
          <p:nvGrpSpPr>
            <p:cNvPr id="25" name="Group 170"/>
            <p:cNvGrpSpPr>
              <a:grpSpLocks/>
            </p:cNvGrpSpPr>
            <p:nvPr/>
          </p:nvGrpSpPr>
          <p:grpSpPr bwMode="auto">
            <a:xfrm>
              <a:off x="4476" y="8635"/>
              <a:ext cx="540" cy="360"/>
              <a:chOff x="4476" y="8635"/>
              <a:chExt cx="540" cy="360"/>
            </a:xfrm>
          </p:grpSpPr>
          <p:sp>
            <p:nvSpPr>
              <p:cNvPr id="26" name="Freeform 171"/>
              <p:cNvSpPr>
                <a:spLocks/>
              </p:cNvSpPr>
              <p:nvPr/>
            </p:nvSpPr>
            <p:spPr bwMode="auto">
              <a:xfrm>
                <a:off x="4476" y="8635"/>
                <a:ext cx="540" cy="360"/>
              </a:xfrm>
              <a:custGeom>
                <a:avLst/>
                <a:gdLst>
                  <a:gd name="T0" fmla="+- 0 4476 4476"/>
                  <a:gd name="T1" fmla="*/ T0 w 540"/>
                  <a:gd name="T2" fmla="+- 0 8995 8635"/>
                  <a:gd name="T3" fmla="*/ 8995 h 360"/>
                  <a:gd name="T4" fmla="+- 0 5016 4476"/>
                  <a:gd name="T5" fmla="*/ T4 w 540"/>
                  <a:gd name="T6" fmla="+- 0 8995 8635"/>
                  <a:gd name="T7" fmla="*/ 8995 h 360"/>
                  <a:gd name="T8" fmla="+- 0 5016 4476"/>
                  <a:gd name="T9" fmla="*/ T8 w 540"/>
                  <a:gd name="T10" fmla="+- 0 8635 8635"/>
                  <a:gd name="T11" fmla="*/ 8635 h 360"/>
                  <a:gd name="T12" fmla="+- 0 4476 4476"/>
                  <a:gd name="T13" fmla="*/ T12 w 540"/>
                  <a:gd name="T14" fmla="+- 0 8635 8635"/>
                  <a:gd name="T15" fmla="*/ 8635 h 360"/>
                  <a:gd name="T16" fmla="+- 0 4476 4476"/>
                  <a:gd name="T17" fmla="*/ T16 w 540"/>
                  <a:gd name="T18" fmla="+- 0 8995 8635"/>
                  <a:gd name="T19" fmla="*/ 8995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40" h="360">
                    <a:moveTo>
                      <a:pt x="0" y="360"/>
                    </a:moveTo>
                    <a:lnTo>
                      <a:pt x="540" y="360"/>
                    </a:lnTo>
                    <a:lnTo>
                      <a:pt x="540" y="0"/>
                    </a:lnTo>
                    <a:lnTo>
                      <a:pt x="0" y="0"/>
                    </a:lnTo>
                    <a:lnTo>
                      <a:pt x="0" y="360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sk-SK"/>
              </a:p>
            </p:txBody>
          </p:sp>
        </p:grpSp>
      </p:grpSp>
      <p:sp>
        <p:nvSpPr>
          <p:cNvPr id="47" name="BlokTextu 46"/>
          <p:cNvSpPr txBox="1"/>
          <p:nvPr/>
        </p:nvSpPr>
        <p:spPr>
          <a:xfrm>
            <a:off x="1517244" y="2173873"/>
            <a:ext cx="83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Окуляр</a:t>
            </a:r>
            <a:endParaRPr lang="sk-SK" sz="1600" b="1" dirty="0"/>
          </a:p>
        </p:txBody>
      </p:sp>
      <p:sp>
        <p:nvSpPr>
          <p:cNvPr id="48" name="BlokTextu 47"/>
          <p:cNvSpPr txBox="1"/>
          <p:nvPr/>
        </p:nvSpPr>
        <p:spPr>
          <a:xfrm>
            <a:off x="395487" y="2973973"/>
            <a:ext cx="196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CCD </a:t>
            </a:r>
            <a:r>
              <a:rPr lang="ru-RU" sz="1600" b="1" dirty="0" smtClean="0"/>
              <a:t>камера</a:t>
            </a:r>
            <a:r>
              <a:rPr lang="sk-SK" sz="1600" b="1" dirty="0" smtClean="0"/>
              <a:t> (</a:t>
            </a:r>
            <a:r>
              <a:rPr lang="ru-RU" sz="1600" b="1" dirty="0" smtClean="0"/>
              <a:t>опция</a:t>
            </a:r>
            <a:r>
              <a:rPr lang="sk-SK" sz="1600" b="1" dirty="0" smtClean="0"/>
              <a:t>)</a:t>
            </a:r>
            <a:endParaRPr lang="sk-SK" sz="1600" b="1" dirty="0"/>
          </a:p>
        </p:txBody>
      </p:sp>
      <p:sp>
        <p:nvSpPr>
          <p:cNvPr id="50" name="BlokTextu 49"/>
          <p:cNvSpPr txBox="1"/>
          <p:nvPr/>
        </p:nvSpPr>
        <p:spPr>
          <a:xfrm>
            <a:off x="1270995" y="5831473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Рукоятки</a:t>
            </a:r>
            <a:endParaRPr lang="sk-SK" sz="1600" b="1" dirty="0"/>
          </a:p>
        </p:txBody>
      </p:sp>
      <p:sp>
        <p:nvSpPr>
          <p:cNvPr id="51" name="BlokTextu 50"/>
          <p:cNvSpPr txBox="1"/>
          <p:nvPr/>
        </p:nvSpPr>
        <p:spPr>
          <a:xfrm>
            <a:off x="7010400" y="443984"/>
            <a:ext cx="1579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Резина окуляра</a:t>
            </a:r>
            <a:endParaRPr lang="sk-SK" sz="1600" b="1" dirty="0"/>
          </a:p>
        </p:txBody>
      </p:sp>
      <p:sp>
        <p:nvSpPr>
          <p:cNvPr id="52" name="BlokTextu 51"/>
          <p:cNvSpPr txBox="1"/>
          <p:nvPr/>
        </p:nvSpPr>
        <p:spPr>
          <a:xfrm>
            <a:off x="6915150" y="1250662"/>
            <a:ext cx="198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Регулировка головы</a:t>
            </a:r>
          </a:p>
          <a:p>
            <a:pPr algn="ctr"/>
            <a:r>
              <a:rPr lang="ru-RU" sz="1600" b="1" dirty="0" smtClean="0"/>
              <a:t> микроскопа</a:t>
            </a:r>
            <a:endParaRPr lang="sk-SK" sz="1600" b="1" dirty="0"/>
          </a:p>
        </p:txBody>
      </p:sp>
      <p:sp>
        <p:nvSpPr>
          <p:cNvPr id="56" name="BlokTextu 55"/>
          <p:cNvSpPr txBox="1"/>
          <p:nvPr/>
        </p:nvSpPr>
        <p:spPr>
          <a:xfrm>
            <a:off x="2161931" y="241896"/>
            <a:ext cx="49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Голова микроскопа </a:t>
            </a:r>
            <a:r>
              <a:rPr lang="sk-SK" sz="2400" b="1" dirty="0" smtClean="0"/>
              <a:t>DENSIM OPTICS</a:t>
            </a:r>
            <a:endParaRPr lang="sk-SK" sz="2400" b="1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A0A9-CEC0-44B5-BD33-BE60D2942693}" type="datetime1">
              <a:rPr lang="sk-SK" smtClean="0"/>
              <a:t>16. 4. 2018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669087" y="4057650"/>
            <a:ext cx="639217" cy="14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BlokTextu 53"/>
          <p:cNvSpPr txBox="1"/>
          <p:nvPr/>
        </p:nvSpPr>
        <p:spPr>
          <a:xfrm>
            <a:off x="6651477" y="4794210"/>
            <a:ext cx="178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Настройка тонкой</a:t>
            </a:r>
            <a:endParaRPr lang="sk-SK" sz="1600" b="1" dirty="0" smtClean="0"/>
          </a:p>
          <a:p>
            <a:pPr algn="ctr"/>
            <a:r>
              <a:rPr lang="ru-RU" sz="1600" b="1" dirty="0" smtClean="0"/>
              <a:t> острости</a:t>
            </a:r>
            <a:endParaRPr lang="sk-SK" sz="1600" b="1" dirty="0"/>
          </a:p>
        </p:txBody>
      </p:sp>
      <p:sp>
        <p:nvSpPr>
          <p:cNvPr id="53" name="BlokTextu 52"/>
          <p:cNvSpPr txBox="1"/>
          <p:nvPr/>
        </p:nvSpPr>
        <p:spPr>
          <a:xfrm>
            <a:off x="6498297" y="3817271"/>
            <a:ext cx="2285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Делитель изображения</a:t>
            </a:r>
            <a:endParaRPr lang="sk-SK" sz="1600" b="1" dirty="0" smtClean="0"/>
          </a:p>
          <a:p>
            <a:pPr algn="ctr"/>
            <a:r>
              <a:rPr lang="sk-SK" sz="1600" b="1" dirty="0" smtClean="0"/>
              <a:t>„</a:t>
            </a:r>
            <a:r>
              <a:rPr lang="sk-SK" sz="1600" b="1" dirty="0" err="1" smtClean="0"/>
              <a:t>beam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splitter</a:t>
            </a:r>
            <a:r>
              <a:rPr lang="sk-SK" sz="1600" b="1" dirty="0" smtClean="0"/>
              <a:t>“</a:t>
            </a:r>
          </a:p>
          <a:p>
            <a:pPr algn="ctr"/>
            <a:r>
              <a:rPr lang="sk-SK" sz="1600" b="1" dirty="0" smtClean="0"/>
              <a:t>(</a:t>
            </a:r>
            <a:r>
              <a:rPr lang="ru-RU" sz="1600" b="1" dirty="0" smtClean="0"/>
              <a:t>опция</a:t>
            </a:r>
            <a:r>
              <a:rPr lang="sk-SK" sz="1600" b="1" dirty="0" smtClean="0"/>
              <a:t>)</a:t>
            </a:r>
            <a:endParaRPr lang="sk-SK" sz="1600" b="1" dirty="0"/>
          </a:p>
        </p:txBody>
      </p:sp>
      <p:sp>
        <p:nvSpPr>
          <p:cNvPr id="57" name="Obdĺžnik 56"/>
          <p:cNvSpPr/>
          <p:nvPr/>
        </p:nvSpPr>
        <p:spPr>
          <a:xfrm>
            <a:off x="3615514" y="5764614"/>
            <a:ext cx="482353" cy="68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Obdĺžnik 57"/>
          <p:cNvSpPr/>
          <p:nvPr/>
        </p:nvSpPr>
        <p:spPr>
          <a:xfrm>
            <a:off x="2005258" y="3936765"/>
            <a:ext cx="471242" cy="68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Obdĺžnik 58"/>
          <p:cNvSpPr/>
          <p:nvPr/>
        </p:nvSpPr>
        <p:spPr>
          <a:xfrm>
            <a:off x="1975625" y="922275"/>
            <a:ext cx="471242" cy="68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BlokTextu 54"/>
          <p:cNvSpPr txBox="1"/>
          <p:nvPr/>
        </p:nvSpPr>
        <p:spPr>
          <a:xfrm>
            <a:off x="3403849" y="6044684"/>
            <a:ext cx="236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Система линз </a:t>
            </a:r>
            <a:r>
              <a:rPr lang="ru-RU" sz="1600" b="1" dirty="0"/>
              <a:t>объектива</a:t>
            </a:r>
            <a:endParaRPr lang="sk-SK" sz="1600" b="1" dirty="0"/>
          </a:p>
        </p:txBody>
      </p:sp>
      <p:sp>
        <p:nvSpPr>
          <p:cNvPr id="49" name="BlokTextu 48"/>
          <p:cNvSpPr txBox="1"/>
          <p:nvPr/>
        </p:nvSpPr>
        <p:spPr>
          <a:xfrm>
            <a:off x="1041737" y="3893502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Переключатель </a:t>
            </a:r>
          </a:p>
          <a:p>
            <a:r>
              <a:rPr lang="ru-RU" sz="1600" b="1" dirty="0" smtClean="0"/>
              <a:t>увеличения</a:t>
            </a:r>
            <a:r>
              <a:rPr lang="ru-RU" dirty="0" smtClean="0"/>
              <a:t>	</a:t>
            </a:r>
            <a:endParaRPr lang="sk-SK" dirty="0"/>
          </a:p>
        </p:txBody>
      </p:sp>
      <p:sp>
        <p:nvSpPr>
          <p:cNvPr id="46" name="BlokTextu 45"/>
          <p:cNvSpPr txBox="1"/>
          <p:nvPr/>
        </p:nvSpPr>
        <p:spPr>
          <a:xfrm>
            <a:off x="596922" y="782538"/>
            <a:ext cx="1959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Вильчатое плечо </a:t>
            </a:r>
          </a:p>
          <a:p>
            <a:pPr algn="ctr"/>
            <a:r>
              <a:rPr lang="ru-RU" sz="1600" b="1" dirty="0" smtClean="0"/>
              <a:t>головы микроскопа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40592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92" y="1791018"/>
            <a:ext cx="4031615" cy="327596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221533" y="1849179"/>
            <a:ext cx="2670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Регулировка интенсивности</a:t>
            </a:r>
          </a:p>
          <a:p>
            <a:pPr algn="ctr"/>
            <a:r>
              <a:rPr lang="ru-RU" sz="1600" b="1" dirty="0" smtClean="0"/>
              <a:t> света</a:t>
            </a:r>
            <a:endParaRPr lang="sk-SK" sz="16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587807" y="3397770"/>
            <a:ext cx="21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Главный выключатель</a:t>
            </a:r>
            <a:endParaRPr lang="sk-SK" sz="16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827584" y="2924944"/>
            <a:ext cx="184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Коннектор кабеля </a:t>
            </a:r>
          </a:p>
          <a:p>
            <a:pPr algn="ctr"/>
            <a:r>
              <a:rPr lang="ru-RU" sz="1600" b="1" dirty="0" smtClean="0"/>
              <a:t>подсветки</a:t>
            </a:r>
            <a:endParaRPr lang="sk-SK" sz="16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997560" y="3933056"/>
            <a:ext cx="155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Коннектор для </a:t>
            </a:r>
          </a:p>
          <a:p>
            <a:pPr algn="ctr"/>
            <a:r>
              <a:rPr lang="sk-SK" sz="1600" b="1" dirty="0" smtClean="0"/>
              <a:t>CCD </a:t>
            </a:r>
            <a:r>
              <a:rPr lang="ru-RU" sz="1600" b="1" dirty="0" smtClean="0"/>
              <a:t>камеры</a:t>
            </a:r>
            <a:endParaRPr lang="sk-SK" sz="16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915816" y="394006"/>
            <a:ext cx="534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Источник света</a:t>
            </a:r>
            <a:r>
              <a:rPr lang="sk-SK" sz="2400" b="1" dirty="0" smtClean="0"/>
              <a:t>/</a:t>
            </a:r>
            <a:r>
              <a:rPr lang="ru-RU" sz="2400" b="1" dirty="0" smtClean="0"/>
              <a:t>главный выключатель</a:t>
            </a:r>
            <a:endParaRPr lang="sk-SK" sz="2400" b="1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B77-7BDB-4794-9F24-8F94F9C56059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4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sk-SK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2542504" y="615305"/>
            <a:ext cx="405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Источник света</a:t>
            </a:r>
            <a:r>
              <a:rPr lang="sk-SK" sz="2400" b="1" dirty="0" smtClean="0"/>
              <a:t>/</a:t>
            </a:r>
            <a:r>
              <a:rPr lang="ru-RU" sz="2400" b="1" dirty="0" smtClean="0"/>
              <a:t>задная часть</a:t>
            </a:r>
            <a:endParaRPr lang="sk-SK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3061650" cy="374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580112" y="3861048"/>
            <a:ext cx="2587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Коннекторы для монитора</a:t>
            </a:r>
            <a:endParaRPr lang="sk-SK" sz="1600" b="1" dirty="0"/>
          </a:p>
        </p:txBody>
      </p:sp>
      <p:cxnSp>
        <p:nvCxnSpPr>
          <p:cNvPr id="7" name="Rovná spojnica 6"/>
          <p:cNvCxnSpPr>
            <a:stCxn id="5" idx="1"/>
          </p:cNvCxnSpPr>
          <p:nvPr/>
        </p:nvCxnSpPr>
        <p:spPr>
          <a:xfrm flipH="1">
            <a:off x="3851920" y="4030325"/>
            <a:ext cx="1728192" cy="40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>
            <a:stCxn id="5" idx="1"/>
          </p:cNvCxnSpPr>
          <p:nvPr/>
        </p:nvCxnSpPr>
        <p:spPr>
          <a:xfrm flipH="1">
            <a:off x="3779912" y="4030325"/>
            <a:ext cx="1800200" cy="46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>
            <a:stCxn id="5" idx="1"/>
          </p:cNvCxnSpPr>
          <p:nvPr/>
        </p:nvCxnSpPr>
        <p:spPr>
          <a:xfrm flipH="1">
            <a:off x="3779912" y="4030325"/>
            <a:ext cx="1800200" cy="694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5.5.2016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pic>
        <p:nvPicPr>
          <p:cNvPr id="1026" name="Picture 2" descr="http://smart-optic.com/images/stories/inclinable_180bino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0226"/>
            <a:ext cx="3672408" cy="46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2595148" y="615305"/>
            <a:ext cx="3953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Наклонный бинокуляр </a:t>
            </a:r>
            <a:r>
              <a:rPr lang="sk-SK" sz="2400" b="1" dirty="0" smtClean="0"/>
              <a:t>180°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5563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5.5.2016</a:t>
            </a:r>
          </a:p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6" name="Nadpis 6"/>
          <p:cNvSpPr txBox="1">
            <a:spLocks noGrp="1"/>
          </p:cNvSpPr>
          <p:nvPr>
            <p:ph type="title"/>
          </p:nvPr>
        </p:nvSpPr>
        <p:spPr>
          <a:xfrm>
            <a:off x="2081612" y="615305"/>
            <a:ext cx="498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Бинокулярное ротационное кольцо</a:t>
            </a:r>
            <a:endParaRPr lang="sk-SK" sz="2400" b="1" dirty="0"/>
          </a:p>
        </p:txBody>
      </p:sp>
      <p:pic>
        <p:nvPicPr>
          <p:cNvPr id="2050" name="Picture 2" descr="http://smart-optic.com/images/stories/rotation_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77" y="2492897"/>
            <a:ext cx="446587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art-optic.com/images/stories/head_rotation_ring_multi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6668"/>
            <a:ext cx="3925219" cy="34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5.5.2016</a:t>
            </a:r>
          </a:p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6" name="Nadpis 6"/>
          <p:cNvSpPr txBox="1">
            <a:spLocks noGrp="1"/>
          </p:cNvSpPr>
          <p:nvPr>
            <p:ph type="title"/>
          </p:nvPr>
        </p:nvSpPr>
        <p:spPr>
          <a:xfrm>
            <a:off x="2658149" y="615305"/>
            <a:ext cx="382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Бинокулярный удлинитель</a:t>
            </a:r>
            <a:endParaRPr lang="sk-SK" sz="2400" b="1" dirty="0"/>
          </a:p>
        </p:txBody>
      </p:sp>
      <p:pic>
        <p:nvPicPr>
          <p:cNvPr id="3074" name="Picture 2" descr="http://smart-optic.com/images/stories/carrd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3810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B530-62A4-4CFD-87F4-0FAA7F502663}" type="datetime1">
              <a:rPr lang="sk-SK"/>
              <a:pPr/>
              <a:t>16. 4. 2018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6" name="Nadpis 6"/>
          <p:cNvSpPr txBox="1">
            <a:spLocks noGrp="1"/>
          </p:cNvSpPr>
          <p:nvPr>
            <p:ph type="title"/>
          </p:nvPr>
        </p:nvSpPr>
        <p:spPr>
          <a:xfrm>
            <a:off x="3196016" y="615305"/>
            <a:ext cx="2751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Крышка объектива	</a:t>
            </a:r>
            <a:endParaRPr lang="sk-SK" sz="2400" b="1" dirty="0"/>
          </a:p>
        </p:txBody>
      </p:sp>
      <p:pic>
        <p:nvPicPr>
          <p:cNvPr id="4098" name="Picture 2" descr="http://smart-optic.com/images/stories/objectiveco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096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Бинокуляр</a:t>
            </a:r>
            <a:r>
              <a:rPr lang="sk-SK" sz="1800" b="1" dirty="0" smtClean="0"/>
              <a:t>:</a:t>
            </a:r>
            <a:r>
              <a:rPr lang="sk-SK" sz="1800" dirty="0" smtClean="0"/>
              <a:t>	</a:t>
            </a:r>
            <a:r>
              <a:rPr lang="ru-RU" sz="1800" dirty="0" smtClean="0"/>
              <a:t>	фиксированный угол </a:t>
            </a:r>
            <a:r>
              <a:rPr lang="sk-SK" sz="1800" dirty="0" smtClean="0"/>
              <a:t>45°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/>
              <a:t>	фиксированный угол </a:t>
            </a:r>
            <a:r>
              <a:rPr lang="sk-SK" sz="1800" dirty="0" smtClean="0"/>
              <a:t>90°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 smtClean="0"/>
              <a:t>	наклонный в диапазоне</a:t>
            </a:r>
            <a:r>
              <a:rPr lang="sk-SK" sz="1800" dirty="0" smtClean="0"/>
              <a:t> 0 – 195°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ru-RU" sz="1800" b="1" dirty="0" smtClean="0"/>
              <a:t>Линзы объектива</a:t>
            </a:r>
            <a:r>
              <a:rPr lang="sk-SK" sz="1800" b="1" dirty="0" smtClean="0"/>
              <a:t>:</a:t>
            </a:r>
            <a:r>
              <a:rPr lang="sk-SK" sz="1800" dirty="0" smtClean="0"/>
              <a:t>	</a:t>
            </a:r>
            <a:r>
              <a:rPr lang="ru-RU" sz="1800" dirty="0" smtClean="0"/>
              <a:t>	</a:t>
            </a:r>
            <a:r>
              <a:rPr lang="sk-SK" sz="1800" dirty="0" smtClean="0"/>
              <a:t>200 </a:t>
            </a:r>
            <a:r>
              <a:rPr lang="ru-RU" sz="1800" dirty="0" smtClean="0"/>
              <a:t>мм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 smtClean="0"/>
              <a:t>	</a:t>
            </a:r>
            <a:r>
              <a:rPr lang="sk-SK" sz="1800" dirty="0" smtClean="0"/>
              <a:t>250 </a:t>
            </a:r>
            <a:r>
              <a:rPr lang="ru-RU" sz="1800" dirty="0" smtClean="0"/>
              <a:t>мм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 smtClean="0"/>
              <a:t>	</a:t>
            </a:r>
            <a:r>
              <a:rPr lang="sk-SK" sz="1800" dirty="0" smtClean="0"/>
              <a:t>300 </a:t>
            </a:r>
            <a:r>
              <a:rPr lang="ru-RU" sz="1800" dirty="0" smtClean="0"/>
              <a:t>мм</a:t>
            </a:r>
            <a:r>
              <a:rPr lang="sk-SK" sz="1800" dirty="0" smtClean="0"/>
              <a:t>	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 smtClean="0"/>
              <a:t>	</a:t>
            </a:r>
            <a:r>
              <a:rPr lang="sk-SK" sz="1800" dirty="0" smtClean="0"/>
              <a:t>400 </a:t>
            </a:r>
            <a:r>
              <a:rPr lang="ru-RU" sz="1800" dirty="0" smtClean="0"/>
              <a:t>мм</a:t>
            </a:r>
            <a:r>
              <a:rPr lang="sk-SK" sz="1800" dirty="0" smtClean="0"/>
              <a:t>	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ru-RU" sz="1800" b="1" dirty="0" smtClean="0"/>
              <a:t>Система подсветки</a:t>
            </a:r>
            <a:r>
              <a:rPr lang="sk-SK" sz="1800" b="1" dirty="0" smtClean="0"/>
              <a:t>:</a:t>
            </a:r>
            <a:r>
              <a:rPr lang="sk-SK" sz="1800" dirty="0" smtClean="0"/>
              <a:t>	</a:t>
            </a:r>
            <a:r>
              <a:rPr lang="sk-SK" sz="1800" dirty="0" err="1" smtClean="0"/>
              <a:t>halogen</a:t>
            </a:r>
            <a:r>
              <a:rPr lang="sk-SK" sz="1800" dirty="0" smtClean="0"/>
              <a:t> 3000K 37 </a:t>
            </a:r>
            <a:r>
              <a:rPr lang="sk-SK" sz="1800" dirty="0" err="1" smtClean="0"/>
              <a:t>kLux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 smtClean="0"/>
              <a:t>	</a:t>
            </a:r>
            <a:r>
              <a:rPr lang="sk-SK" sz="1800" dirty="0" smtClean="0"/>
              <a:t>LED 6000K 50 </a:t>
            </a:r>
            <a:r>
              <a:rPr lang="sk-SK" sz="1800" dirty="0" err="1" smtClean="0"/>
              <a:t>kLux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r>
              <a:rPr lang="ru-RU" sz="1800" dirty="0" smtClean="0"/>
              <a:t>	</a:t>
            </a:r>
            <a:r>
              <a:rPr lang="sk-SK" sz="1800" dirty="0" smtClean="0"/>
              <a:t>XENON 6000K 105 </a:t>
            </a:r>
            <a:r>
              <a:rPr lang="sk-SK" sz="1800" dirty="0" err="1" smtClean="0"/>
              <a:t>kLux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</a:t>
            </a:r>
            <a:endParaRPr lang="sk-SK" sz="1800" dirty="0"/>
          </a:p>
        </p:txBody>
      </p:sp>
      <p:sp>
        <p:nvSpPr>
          <p:cNvPr id="4" name="BlokTextu 3"/>
          <p:cNvSpPr txBox="1"/>
          <p:nvPr/>
        </p:nvSpPr>
        <p:spPr>
          <a:xfrm>
            <a:off x="2843808" y="684637"/>
            <a:ext cx="3108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Компоненты </a:t>
            </a:r>
            <a:r>
              <a:rPr lang="ru-RU" sz="2400" b="1" dirty="0"/>
              <a:t>системы</a:t>
            </a:r>
            <a:endParaRPr lang="sk-SK" sz="2400" b="1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B530-62A4-4CFD-87F4-0FAA7F502663}" type="datetime1">
              <a:rPr lang="sk-SK" smtClean="0"/>
              <a:t>16. 4. 2018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4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Медицинские</a:t>
            </a:r>
            <a:r>
              <a:rPr lang="sk-SK" sz="2400" b="1" dirty="0" smtClean="0"/>
              <a:t> &amp; </a:t>
            </a:r>
            <a:r>
              <a:rPr lang="ru-RU" sz="2400" b="1" dirty="0" smtClean="0"/>
              <a:t>стоматологические аппликации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Медицинские аппликации</a:t>
            </a:r>
            <a:endParaRPr lang="sk-SK" sz="1800" b="1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/>
              <a:t>сердечно-сосудистая </a:t>
            </a:r>
            <a:r>
              <a:rPr lang="ru-RU" sz="1800" dirty="0" smtClean="0"/>
              <a:t>хирургия</a:t>
            </a:r>
            <a:endParaRPr lang="sk-SK" sz="1800" dirty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/>
              <a:t>хирургия </a:t>
            </a:r>
            <a:r>
              <a:rPr lang="ru-RU" sz="1800" dirty="0" smtClean="0"/>
              <a:t>глаза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/>
              <a:t>пластическая </a:t>
            </a:r>
            <a:r>
              <a:rPr lang="ru-RU" sz="1800" dirty="0" smtClean="0"/>
              <a:t>хирургия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 smtClean="0"/>
              <a:t>нейрохирургия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/>
              <a:t>реконструктивная </a:t>
            </a:r>
            <a:r>
              <a:rPr lang="ru-RU" sz="1800" dirty="0" smtClean="0"/>
              <a:t>хирургия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 smtClean="0"/>
              <a:t>ортопедия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ru-RU" sz="1800" b="1" dirty="0" smtClean="0"/>
              <a:t>Стоматологические аппликации</a:t>
            </a:r>
            <a:endParaRPr lang="sk-SK" sz="1800" b="1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 smtClean="0"/>
              <a:t>эндодонтия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 smtClean="0"/>
              <a:t>регенеративная эндодонтия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 smtClean="0"/>
              <a:t>имплантология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/>
              <a:t>восстановительная </a:t>
            </a:r>
            <a:r>
              <a:rPr lang="ru-RU" sz="1800" dirty="0" smtClean="0"/>
              <a:t>стоматология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- </a:t>
            </a:r>
            <a:r>
              <a:rPr lang="ru-RU" sz="1800" dirty="0"/>
              <a:t>периодонтальная </a:t>
            </a:r>
            <a:r>
              <a:rPr lang="ru-RU" sz="1800" dirty="0" smtClean="0"/>
              <a:t>стоматология</a:t>
            </a: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CE2-674A-440D-85D7-A1F9EE1E649B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95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3017985" y="615305"/>
            <a:ext cx="3108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Компоненты системы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Фильтры</a:t>
            </a:r>
            <a:r>
              <a:rPr lang="sk-SK" sz="1800" b="1" dirty="0" smtClean="0"/>
              <a:t>:</a:t>
            </a:r>
            <a:r>
              <a:rPr lang="sk-SK" sz="1800" dirty="0" smtClean="0"/>
              <a:t>		</a:t>
            </a:r>
            <a:r>
              <a:rPr lang="ru-RU" sz="1800" dirty="0" smtClean="0"/>
              <a:t>зеленый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оранжевый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ru-RU" sz="1800" b="1" dirty="0" smtClean="0"/>
              <a:t>Версии монтажа</a:t>
            </a:r>
            <a:r>
              <a:rPr lang="sk-SK" sz="1800" b="1" dirty="0" smtClean="0"/>
              <a:t>:</a:t>
            </a:r>
            <a:r>
              <a:rPr lang="sk-SK" sz="1800" dirty="0" smtClean="0"/>
              <a:t>		</a:t>
            </a:r>
            <a:r>
              <a:rPr lang="ru-RU" sz="1800" dirty="0" smtClean="0"/>
              <a:t>потолочная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настенная</a:t>
            </a:r>
            <a:r>
              <a:rPr lang="sk-SK" sz="1800" dirty="0" smtClean="0"/>
              <a:t>	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напольная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настольная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мобильная на колесиках</a:t>
            </a: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ru-RU" sz="1800" b="1" dirty="0"/>
              <a:t>Параллельное </a:t>
            </a:r>
            <a:r>
              <a:rPr lang="ru-RU" sz="1800" b="1" dirty="0" smtClean="0"/>
              <a:t>плечо:</a:t>
            </a:r>
            <a:r>
              <a:rPr lang="sk-SK" sz="1800" dirty="0" smtClean="0"/>
              <a:t>	</a:t>
            </a:r>
            <a:r>
              <a:rPr lang="ru-RU" sz="1800" dirty="0" smtClean="0"/>
              <a:t>стандартное</a:t>
            </a:r>
            <a:r>
              <a:rPr lang="sk-SK" sz="1800" dirty="0" smtClean="0"/>
              <a:t> 60 </a:t>
            </a:r>
            <a:r>
              <a:rPr lang="ru-RU" sz="1800" dirty="0" smtClean="0"/>
              <a:t>см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удлиненное</a:t>
            </a:r>
            <a:r>
              <a:rPr lang="sk-SK" sz="1800" dirty="0" smtClean="0"/>
              <a:t> 90 </a:t>
            </a:r>
            <a:r>
              <a:rPr lang="ru-RU" sz="1800" dirty="0" smtClean="0"/>
              <a:t>см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		</a:t>
            </a:r>
            <a:r>
              <a:rPr lang="ru-RU" sz="1800" dirty="0" smtClean="0"/>
              <a:t>дополнительное удлинение на</a:t>
            </a:r>
            <a:r>
              <a:rPr lang="sk-SK" sz="1800" dirty="0" smtClean="0"/>
              <a:t> 28 </a:t>
            </a:r>
            <a:r>
              <a:rPr lang="ru-RU" sz="1800" dirty="0" smtClean="0"/>
              <a:t>см</a:t>
            </a:r>
            <a:endParaRPr lang="sk-SK" sz="1800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0886-F234-433C-8092-C1D8EA437350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20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Отдельные элементы </a:t>
            </a:r>
            <a:r>
              <a:rPr lang="ru-RU" sz="2400" b="1" dirty="0" smtClean="0"/>
              <a:t>изображения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Делитель изображения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ru-RU" sz="1800" dirty="0"/>
              <a:t>Расположенный между </a:t>
            </a:r>
            <a:r>
              <a:rPr lang="ru-RU" sz="1800" dirty="0" smtClean="0"/>
              <a:t>головой микроскопа и бинокуляром микроскопа</a:t>
            </a: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Ответственный за распространение </a:t>
            </a:r>
            <a:r>
              <a:rPr lang="ru-RU" sz="1800" dirty="0" smtClean="0"/>
              <a:t>изображения, которое </a:t>
            </a:r>
            <a:r>
              <a:rPr lang="ru-RU" sz="1800" dirty="0"/>
              <a:t>идет одновременно к </a:t>
            </a:r>
            <a:r>
              <a:rPr lang="ru-RU" sz="1800" dirty="0" smtClean="0"/>
              <a:t>глазу врача </a:t>
            </a:r>
            <a:r>
              <a:rPr lang="ru-RU" sz="1800" dirty="0"/>
              <a:t>и к внешнему </a:t>
            </a:r>
            <a:r>
              <a:rPr lang="ru-RU" sz="1800" dirty="0" smtClean="0"/>
              <a:t>прибору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ru-RU" sz="1800" b="1" dirty="0" smtClean="0"/>
              <a:t>Оптический адаптер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ru-RU" sz="1800" dirty="0" smtClean="0"/>
              <a:t>Подключение изображающего прибора к делителю изображения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ru-RU" sz="1800" b="1" dirty="0" smtClean="0"/>
              <a:t>Изображающий прибор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sk-SK" sz="1800" dirty="0" smtClean="0"/>
              <a:t>SONY NEX </a:t>
            </a:r>
            <a:r>
              <a:rPr lang="ru-RU" sz="1800" dirty="0" smtClean="0"/>
              <a:t>рекомендуется </a:t>
            </a:r>
            <a:r>
              <a:rPr lang="ru-RU" sz="1800" dirty="0"/>
              <a:t>(камера со сменным объективом</a:t>
            </a:r>
            <a:r>
              <a:rPr lang="ru-RU" sz="1800" dirty="0" smtClean="0"/>
              <a:t>)</a:t>
            </a: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ED6-B2EE-449A-A24A-6703B551CD74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Компоненты системы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Изображение</a:t>
            </a:r>
            <a:r>
              <a:rPr lang="sk-SK" sz="1800" b="1" dirty="0" smtClean="0"/>
              <a:t>:</a:t>
            </a:r>
            <a:r>
              <a:rPr lang="sk-SK" sz="1800" dirty="0" smtClean="0"/>
              <a:t>	</a:t>
            </a:r>
            <a:r>
              <a:rPr lang="sk-SK" sz="1800" b="1" dirty="0" smtClean="0"/>
              <a:t>A. 	</a:t>
            </a:r>
            <a:r>
              <a:rPr lang="ru-RU" sz="1800" b="1" dirty="0" smtClean="0"/>
              <a:t>Делитель света с двумя выходами</a:t>
            </a:r>
            <a:endParaRPr lang="sk-SK" sz="1800" b="1" dirty="0" smtClean="0">
              <a:effectLst/>
            </a:endParaRPr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			</a:t>
            </a:r>
            <a:r>
              <a:rPr lang="ru-RU" sz="1800" dirty="0" smtClean="0">
                <a:effectLst/>
              </a:rPr>
              <a:t>камера со съемным объективом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			</a:t>
            </a:r>
            <a:r>
              <a:rPr lang="ru-RU" sz="1800" dirty="0" smtClean="0">
                <a:effectLst/>
              </a:rPr>
              <a:t>а</a:t>
            </a:r>
            <a:r>
              <a:rPr lang="ru-RU" sz="1800" dirty="0" smtClean="0"/>
              <a:t>даптер </a:t>
            </a:r>
            <a:r>
              <a:rPr lang="ru-RU" sz="1800" dirty="0"/>
              <a:t>для зеркальной </a:t>
            </a:r>
            <a:r>
              <a:rPr lang="ru-RU" sz="1800" dirty="0" smtClean="0"/>
              <a:t>камеры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			</a:t>
            </a:r>
            <a:r>
              <a:rPr lang="ru-RU" sz="1800" dirty="0" smtClean="0">
                <a:effectLst/>
              </a:rPr>
              <a:t>адаптер для видео камеры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			</a:t>
            </a:r>
            <a:r>
              <a:rPr lang="ru-RU" sz="1800" dirty="0" smtClean="0">
                <a:effectLst/>
              </a:rPr>
              <a:t>адаптер для камеры</a:t>
            </a:r>
            <a:r>
              <a:rPr lang="sk-SK" sz="1800" dirty="0" smtClean="0">
                <a:effectLst/>
              </a:rPr>
              <a:t> Sony </a:t>
            </a:r>
            <a:r>
              <a:rPr lang="sk-SK" sz="1800" dirty="0" err="1" smtClean="0">
                <a:effectLst/>
              </a:rPr>
              <a:t>Nex</a:t>
            </a:r>
            <a:endParaRPr lang="sk-SK" sz="1800" dirty="0" smtClean="0">
              <a:effectLst/>
            </a:endParaRPr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		</a:t>
            </a:r>
          </a:p>
          <a:p>
            <a:pPr marL="0" indent="0">
              <a:buNone/>
            </a:pPr>
            <a:r>
              <a:rPr lang="sk-SK" sz="1800" dirty="0" smtClean="0"/>
              <a:t>		</a:t>
            </a:r>
            <a:r>
              <a:rPr lang="sk-SK" sz="1800" b="1" dirty="0" smtClean="0"/>
              <a:t>B. 	</a:t>
            </a:r>
            <a:r>
              <a:rPr lang="ru-RU" sz="1800" b="1" dirty="0" smtClean="0"/>
              <a:t>Делитель </a:t>
            </a:r>
            <a:r>
              <a:rPr lang="ru-RU" sz="1800" b="1" dirty="0"/>
              <a:t>света с </a:t>
            </a:r>
            <a:r>
              <a:rPr lang="ru-RU" sz="1800" b="1" dirty="0" smtClean="0"/>
              <a:t>одним выходом</a:t>
            </a:r>
            <a:endParaRPr lang="sk-SK" sz="1800" b="1" dirty="0"/>
          </a:p>
          <a:p>
            <a:pPr marL="0" indent="0">
              <a:buNone/>
            </a:pPr>
            <a:r>
              <a:rPr lang="sk-SK" sz="1800" dirty="0" smtClean="0">
                <a:effectLst/>
              </a:rPr>
              <a:t>			</a:t>
            </a:r>
            <a:r>
              <a:rPr lang="ru-RU" sz="1800" dirty="0" smtClean="0"/>
              <a:t>адаптер </a:t>
            </a:r>
            <a:r>
              <a:rPr lang="ru-RU" sz="1800" dirty="0"/>
              <a:t>для </a:t>
            </a:r>
            <a:r>
              <a:rPr lang="sk-SK" sz="1800" dirty="0" smtClean="0"/>
              <a:t>CCD </a:t>
            </a:r>
            <a:r>
              <a:rPr lang="ru-RU" sz="1800" dirty="0" smtClean="0"/>
              <a:t>камеры</a:t>
            </a:r>
            <a:endParaRPr lang="sk-SK" sz="1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CE4C-A4C6-4C0D-8D51-D258012A13A2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481220" y="615305"/>
            <a:ext cx="818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Голова микроскопа с делителем изображения и адаптером</a:t>
            </a:r>
            <a:endParaRPr lang="sk-SK" sz="2400" b="1" dirty="0"/>
          </a:p>
        </p:txBody>
      </p:sp>
      <p:pic>
        <p:nvPicPr>
          <p:cNvPr id="5122" name="Picture 2" descr="http://smart-optic.com/images/stories/head_handy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40" y="1628800"/>
            <a:ext cx="4216213" cy="48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899592" y="2132856"/>
            <a:ext cx="1451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Видео камера</a:t>
            </a:r>
            <a:endParaRPr lang="sk-SK" sz="16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5868144" y="3769585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Делитель изображения</a:t>
            </a:r>
          </a:p>
          <a:p>
            <a:pPr algn="ctr"/>
            <a:r>
              <a:rPr lang="sk-SK" sz="1600" b="1" dirty="0" smtClean="0"/>
              <a:t>„</a:t>
            </a:r>
            <a:r>
              <a:rPr lang="sk-SK" sz="1600" b="1" dirty="0" err="1" smtClean="0"/>
              <a:t>beam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splitter</a:t>
            </a:r>
            <a:r>
              <a:rPr lang="sk-SK" sz="1600" b="1" dirty="0" smtClean="0"/>
              <a:t>“</a:t>
            </a:r>
          </a:p>
          <a:p>
            <a:pPr algn="ctr"/>
            <a:r>
              <a:rPr lang="sk-SK" sz="1600" b="1" dirty="0" smtClean="0"/>
              <a:t>(</a:t>
            </a:r>
            <a:r>
              <a:rPr lang="ru-RU" sz="1600" b="1" dirty="0" smtClean="0"/>
              <a:t>опция</a:t>
            </a:r>
            <a:r>
              <a:rPr lang="sk-SK" sz="1600" b="1" dirty="0" smtClean="0"/>
              <a:t>)</a:t>
            </a:r>
            <a:endParaRPr lang="sk-SK" sz="16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683569" y="3477361"/>
            <a:ext cx="265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Адаптер видео камеры</a:t>
            </a:r>
            <a:endParaRPr lang="sk-SK" sz="1600" b="1" dirty="0"/>
          </a:p>
        </p:txBody>
      </p:sp>
      <p:cxnSp>
        <p:nvCxnSpPr>
          <p:cNvPr id="8" name="Rovná spojovacia šípka 7"/>
          <p:cNvCxnSpPr/>
          <p:nvPr/>
        </p:nvCxnSpPr>
        <p:spPr>
          <a:xfrm flipH="1">
            <a:off x="5292080" y="4149080"/>
            <a:ext cx="70824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339752" y="3846693"/>
            <a:ext cx="648072" cy="186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2468548" y="2317522"/>
            <a:ext cx="5192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Адаптер для камеры</a:t>
            </a:r>
            <a:r>
              <a:rPr lang="sk-SK" sz="2400" b="1" dirty="0" smtClean="0"/>
              <a:t> SONY NEX </a:t>
            </a:r>
            <a:r>
              <a:rPr lang="ru-RU" sz="2400" b="1" dirty="0" smtClean="0"/>
              <a:t>с делителем изображения</a:t>
            </a:r>
            <a:endParaRPr lang="sk-SK" sz="2400" b="1" dirty="0"/>
          </a:p>
        </p:txBody>
      </p:sp>
      <p:pic>
        <p:nvPicPr>
          <p:cNvPr id="3074" name="Picture 2" descr="http://smart-optic.com/images/stories/s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726774" cy="42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art-optic.com/images/stories/SLR_and_beamspl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63194"/>
            <a:ext cx="4266114" cy="2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51047" y="4350361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Адаптер </a:t>
            </a:r>
            <a:endParaRPr lang="sk-SK" sz="1600" b="1" dirty="0" smtClean="0"/>
          </a:p>
          <a:p>
            <a:pPr algn="ctr"/>
            <a:r>
              <a:rPr lang="sk-SK" sz="1600" b="1" dirty="0" smtClean="0"/>
              <a:t>SONY NEX</a:t>
            </a:r>
            <a:endParaRPr lang="sk-SK" sz="16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561041" y="4221608"/>
            <a:ext cx="228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Делитель изображения</a:t>
            </a:r>
            <a:endParaRPr lang="sk-SK" sz="16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573167" y="5799194"/>
            <a:ext cx="93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Адаптер</a:t>
            </a:r>
            <a:endParaRPr lang="sk-SK" sz="16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194976" y="280241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SONY NEX</a:t>
            </a:r>
            <a:endParaRPr lang="sk-SK" sz="1600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-29124" y="1876182"/>
            <a:ext cx="1780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Камера </a:t>
            </a:r>
            <a:r>
              <a:rPr lang="sk-SK" sz="1600" b="1" dirty="0" smtClean="0"/>
              <a:t>SONY NEX</a:t>
            </a:r>
            <a:endParaRPr lang="sk-SK" sz="1600" b="1" dirty="0"/>
          </a:p>
        </p:txBody>
      </p:sp>
      <p:cxnSp>
        <p:nvCxnSpPr>
          <p:cNvPr id="12" name="Rovná spojovacia šípka 11"/>
          <p:cNvCxnSpPr>
            <a:stCxn id="8" idx="2"/>
          </p:cNvCxnSpPr>
          <p:nvPr/>
        </p:nvCxnSpPr>
        <p:spPr>
          <a:xfrm flipH="1">
            <a:off x="7668344" y="4560162"/>
            <a:ext cx="35638" cy="236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5436096" y="54452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4932040" y="5517232"/>
            <a:ext cx="576064" cy="28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>
            <a:off x="5724128" y="314096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V="1">
            <a:off x="611560" y="4005064"/>
            <a:ext cx="648072" cy="401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>
            <a:stCxn id="2" idx="2"/>
          </p:cNvCxnSpPr>
          <p:nvPr/>
        </p:nvCxnSpPr>
        <p:spPr>
          <a:xfrm>
            <a:off x="861248" y="2214736"/>
            <a:ext cx="326376" cy="422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/>
              <a:t>CCD </a:t>
            </a:r>
            <a:r>
              <a:rPr lang="ru-RU" sz="2400" b="1" dirty="0" smtClean="0"/>
              <a:t>камера с адаптером и делителем света</a:t>
            </a:r>
            <a:endParaRPr lang="sk-SK" sz="2400" b="1" dirty="0"/>
          </a:p>
        </p:txBody>
      </p:sp>
      <p:pic>
        <p:nvPicPr>
          <p:cNvPr id="1026" name="Picture 2" descr="http://smart-optic.com/images/stories/head_with_PROC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101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art-optic.com/images/stories/procam_camera_with_beamspl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4217175" cy="17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84004" y="2607295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CCD</a:t>
            </a:r>
            <a:r>
              <a:rPr lang="ru-RU" sz="1600" b="1" dirty="0" smtClean="0"/>
              <a:t> камера с адаптером</a:t>
            </a:r>
            <a:r>
              <a:rPr lang="ru-RU" dirty="0" smtClean="0"/>
              <a:t>	</a:t>
            </a:r>
            <a:endParaRPr lang="sk-SK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5657740" y="5852011"/>
            <a:ext cx="1284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/>
              <a:t>CCD </a:t>
            </a:r>
            <a:r>
              <a:rPr lang="ru-RU" sz="1600" b="1" dirty="0"/>
              <a:t>камера </a:t>
            </a:r>
            <a:endParaRPr lang="sk-SK" sz="16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300192" y="3345959"/>
            <a:ext cx="2285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Делитель изображения</a:t>
            </a:r>
          </a:p>
          <a:p>
            <a:pPr algn="ctr"/>
            <a:r>
              <a:rPr lang="ru-RU" sz="1600" b="1" dirty="0" smtClean="0"/>
              <a:t> с одним выходом</a:t>
            </a:r>
            <a:endParaRPr lang="sk-SK" sz="1600" b="1" dirty="0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7668344" y="3992290"/>
            <a:ext cx="0" cy="588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6300192" y="544522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1043608" y="3212976"/>
            <a:ext cx="360040" cy="317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3059832" y="3669124"/>
            <a:ext cx="3096344" cy="47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Плечо монитора</a:t>
            </a:r>
            <a:endParaRPr lang="sk-SK" sz="2400" b="1" dirty="0"/>
          </a:p>
        </p:txBody>
      </p:sp>
      <p:pic>
        <p:nvPicPr>
          <p:cNvPr id="4100" name="Picture 4" descr="http://smart-optic.com/images/stories/monitor_stand_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60" y="1628800"/>
            <a:ext cx="16192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mart-optic.com/images/stories/monitor_stand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45" y="1583982"/>
            <a:ext cx="1809750" cy="45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033900" y="4653136"/>
            <a:ext cx="22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Регулируемый шарнир</a:t>
            </a:r>
            <a:endParaRPr lang="sk-SK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07027" cy="45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Базовая конфигурация </a:t>
            </a:r>
            <a:r>
              <a:rPr lang="ru-RU" sz="2400" b="1" dirty="0" smtClean="0"/>
              <a:t>микроскопа</a:t>
            </a:r>
            <a:r>
              <a:rPr lang="sk-SK" sz="2400" b="1" dirty="0" smtClean="0"/>
              <a:t> DENSIM OPTICS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Бинокуляр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ru-RU" sz="1800" dirty="0" smtClean="0"/>
              <a:t>Фиксированный угол</a:t>
            </a:r>
            <a:r>
              <a:rPr lang="sk-SK" sz="1800" dirty="0" smtClean="0"/>
              <a:t> 45° </a:t>
            </a:r>
            <a:r>
              <a:rPr lang="ru-RU" sz="1800" dirty="0" smtClean="0"/>
              <a:t>или наклонный</a:t>
            </a:r>
            <a:r>
              <a:rPr lang="sk-SK" sz="1800" dirty="0" smtClean="0"/>
              <a:t> 0 -195 °</a:t>
            </a:r>
          </a:p>
          <a:p>
            <a:pPr>
              <a:buFontTx/>
              <a:buChar char="-"/>
            </a:pPr>
            <a:r>
              <a:rPr lang="ru-RU" sz="1800" dirty="0" smtClean="0"/>
              <a:t>Окуляр с независимой диоптрийной настройкой</a:t>
            </a:r>
            <a:endParaRPr lang="sk-SK" sz="1800" dirty="0" smtClean="0"/>
          </a:p>
          <a:p>
            <a:pPr marL="0" indent="0">
              <a:buNone/>
            </a:pPr>
            <a:r>
              <a:rPr lang="ru-RU" sz="1800" b="1" dirty="0" smtClean="0"/>
              <a:t>Линза объектива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sk-SK" sz="1800" dirty="0" smtClean="0"/>
              <a:t>250 </a:t>
            </a:r>
            <a:r>
              <a:rPr lang="ru-RU" sz="1800" dirty="0" smtClean="0"/>
              <a:t>мм</a:t>
            </a:r>
            <a:endParaRPr lang="sk-SK" sz="1800" dirty="0" smtClean="0"/>
          </a:p>
          <a:p>
            <a:pPr marL="0" indent="0">
              <a:buNone/>
            </a:pPr>
            <a:r>
              <a:rPr lang="ru-RU" sz="1800" b="1" dirty="0" smtClean="0"/>
              <a:t>Источник света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sk-SK" sz="1800" dirty="0" smtClean="0"/>
              <a:t>LED</a:t>
            </a:r>
          </a:p>
          <a:p>
            <a:pPr>
              <a:buFontTx/>
              <a:buChar char="-"/>
            </a:pPr>
            <a:r>
              <a:rPr lang="ru-RU" sz="1800" dirty="0"/>
              <a:t>Эффективный оптический </a:t>
            </a:r>
            <a:r>
              <a:rPr lang="ru-RU" sz="1800" dirty="0" smtClean="0"/>
              <a:t>кабель</a:t>
            </a:r>
            <a:endParaRPr lang="sk-SK" sz="1800" dirty="0" smtClean="0"/>
          </a:p>
          <a:p>
            <a:pPr marL="0" indent="0">
              <a:buNone/>
            </a:pPr>
            <a:r>
              <a:rPr lang="ru-RU" sz="1800" b="1" dirty="0" smtClean="0"/>
              <a:t>Фильтры</a:t>
            </a:r>
            <a:endParaRPr lang="sk-SK" sz="1800" b="1" dirty="0" smtClean="0"/>
          </a:p>
          <a:p>
            <a:pPr>
              <a:buFontTx/>
              <a:buChar char="-"/>
            </a:pPr>
            <a:r>
              <a:rPr lang="ru-RU" sz="1800" dirty="0" smtClean="0"/>
              <a:t>Оранжевый или зеленый</a:t>
            </a:r>
            <a:endParaRPr lang="sk-SK" sz="1800" dirty="0" smtClean="0"/>
          </a:p>
          <a:p>
            <a:pPr marL="0" indent="0">
              <a:buNone/>
            </a:pPr>
            <a:r>
              <a:rPr lang="ru-RU" sz="1800" b="1" dirty="0"/>
              <a:t>Длина </a:t>
            </a:r>
            <a:r>
              <a:rPr lang="ru-RU" sz="1800" b="1" dirty="0" smtClean="0"/>
              <a:t>параллельного плеча</a:t>
            </a:r>
            <a:endParaRPr lang="sk-SK" sz="1800" b="1" dirty="0" smtClean="0"/>
          </a:p>
          <a:p>
            <a:pPr marL="0" indent="0">
              <a:buNone/>
            </a:pPr>
            <a:r>
              <a:rPr lang="sk-SK" sz="1800" dirty="0" smtClean="0"/>
              <a:t>-     90 </a:t>
            </a:r>
            <a:r>
              <a:rPr lang="ru-RU" sz="1800" dirty="0" smtClean="0"/>
              <a:t>см</a:t>
            </a:r>
            <a:endParaRPr lang="sk-SK" sz="1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BEE4-C1A3-44B1-A8E0-9EF9794A1533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9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047035"/>
              </p:ext>
            </p:extLst>
          </p:nvPr>
        </p:nvGraphicFramePr>
        <p:xfrm>
          <a:off x="827584" y="1988840"/>
          <a:ext cx="7416800" cy="3799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Линза объектива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k-SK" sz="1800" u="none" strike="noStrike">
                          <a:effectLst/>
                        </a:rPr>
                        <a:t>250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Окуляр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Положение зума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Зум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Диаметр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рабочей зоны</a:t>
                      </a:r>
                      <a:r>
                        <a:rPr lang="sk-SK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sk-SK" sz="1800" u="none" strike="noStrike" dirty="0" smtClean="0">
                          <a:effectLst/>
                        </a:rPr>
                        <a:t>(</a:t>
                      </a:r>
                      <a:r>
                        <a:rPr lang="ru-RU" sz="1800" u="none" strike="noStrike" dirty="0" smtClean="0">
                          <a:effectLst/>
                        </a:rPr>
                        <a:t>мм</a:t>
                      </a:r>
                      <a:r>
                        <a:rPr lang="sk-SK" sz="1800" u="none" strike="noStrike" dirty="0" smtClean="0">
                          <a:effectLst/>
                        </a:rPr>
                        <a:t>)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Фиксированный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Наклонный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Фиксированный</a:t>
                      </a:r>
                      <a:endParaRPr lang="sk-SK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Наклонный</a:t>
                      </a:r>
                      <a:endParaRPr lang="sk-SK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10x16 </a:t>
                      </a:r>
                      <a:r>
                        <a:rPr lang="ru-RU" sz="1800" u="none" strike="noStrike" dirty="0" smtClean="0">
                          <a:effectLst/>
                        </a:rPr>
                        <a:t>мм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1 (0,4)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2,16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2,72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74,07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58,82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2 (0,6)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3,24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4,08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49,38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39,22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3 (1)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5,40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6,80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29,63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23,53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4 (1,6)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8,64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10,88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18,52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14,71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5 (2,5)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717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13,50</a:t>
                      </a:r>
                      <a:endParaRPr lang="sk-SK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17,00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11,85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9,41</a:t>
                      </a:r>
                      <a:endParaRPr lang="sk-SK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25717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Таблица увеличения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0977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Стоматологическая область занимающаяся </a:t>
            </a:r>
            <a:r>
              <a:rPr lang="ru-RU" sz="1800" dirty="0"/>
              <a:t>изучением и лечением корневых </a:t>
            </a:r>
            <a:r>
              <a:rPr lang="ru-RU" sz="1800" dirty="0" smtClean="0"/>
              <a:t>каналов </a:t>
            </a:r>
          </a:p>
          <a:p>
            <a:pPr>
              <a:buFontTx/>
              <a:buChar char="-"/>
            </a:pPr>
            <a:r>
              <a:rPr lang="ru-RU" sz="1800" dirty="0"/>
              <a:t>Лечение корневых каналов необходимо, чтобы сохранить </a:t>
            </a:r>
            <a:r>
              <a:rPr lang="ru-RU" sz="1800" dirty="0" smtClean="0"/>
              <a:t>зуб</a:t>
            </a: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Эндодонтия включает </a:t>
            </a:r>
            <a:r>
              <a:rPr lang="ru-RU" sz="1800" dirty="0"/>
              <a:t>ряд процедур, в том числе </a:t>
            </a:r>
            <a:r>
              <a:rPr lang="ru-RU" sz="1800" dirty="0" smtClean="0"/>
              <a:t>эндодонтическую терапию, известную </a:t>
            </a:r>
            <a:r>
              <a:rPr lang="ru-RU" sz="1800" dirty="0"/>
              <a:t>как </a:t>
            </a:r>
            <a:r>
              <a:rPr lang="sk-SK" sz="1800" dirty="0" smtClean="0"/>
              <a:t>„</a:t>
            </a:r>
            <a:r>
              <a:rPr lang="ru-RU" sz="1800" dirty="0" smtClean="0"/>
              <a:t>терапия корневых каналов</a:t>
            </a:r>
            <a:r>
              <a:rPr lang="sk-SK" sz="1800" dirty="0" smtClean="0"/>
              <a:t>“</a:t>
            </a:r>
            <a:r>
              <a:rPr lang="ru-RU" sz="1800" dirty="0" smtClean="0"/>
              <a:t> </a:t>
            </a:r>
            <a:r>
              <a:rPr lang="sk-SK" sz="1800" dirty="0" smtClean="0"/>
              <a:t>(</a:t>
            </a:r>
            <a:r>
              <a:rPr lang="sk-SK" sz="1800" dirty="0" err="1" smtClean="0"/>
              <a:t>root</a:t>
            </a:r>
            <a:r>
              <a:rPr lang="sk-SK" sz="1800" dirty="0" smtClean="0"/>
              <a:t> </a:t>
            </a:r>
            <a:r>
              <a:rPr lang="sk-SK" sz="1800" dirty="0" err="1" smtClean="0"/>
              <a:t>canal</a:t>
            </a:r>
            <a:r>
              <a:rPr lang="sk-SK" sz="1800" dirty="0" smtClean="0"/>
              <a:t> </a:t>
            </a:r>
            <a:r>
              <a:rPr lang="sk-SK" sz="1800" dirty="0" err="1" smtClean="0"/>
              <a:t>therapy</a:t>
            </a:r>
            <a:r>
              <a:rPr lang="sk-SK" sz="1800" dirty="0" smtClean="0"/>
              <a:t>)</a:t>
            </a:r>
          </a:p>
          <a:p>
            <a:pPr>
              <a:buFontTx/>
              <a:buChar char="-"/>
            </a:pPr>
            <a:r>
              <a:rPr lang="ru-RU" sz="1800" dirty="0"/>
              <a:t>Исчерпывающая оценка позволяет </a:t>
            </a:r>
            <a:r>
              <a:rPr lang="ru-RU" sz="1800" dirty="0" smtClean="0"/>
              <a:t>лучшую очистку </a:t>
            </a:r>
            <a:r>
              <a:rPr lang="ru-RU" sz="1800" dirty="0"/>
              <a:t>и </a:t>
            </a:r>
            <a:r>
              <a:rPr lang="ru-RU" sz="1800" dirty="0" smtClean="0"/>
              <a:t>дезинфекцию </a:t>
            </a:r>
            <a:r>
              <a:rPr lang="ru-RU" sz="1800" dirty="0"/>
              <a:t>корневой системы (диаметр </a:t>
            </a:r>
            <a:r>
              <a:rPr lang="ru-RU" sz="1800" dirty="0" smtClean="0"/>
              <a:t>корневых каналов </a:t>
            </a:r>
            <a:r>
              <a:rPr lang="ru-RU" sz="1800" dirty="0"/>
              <a:t>составляет от 0,5 до 0,1 </a:t>
            </a:r>
            <a:r>
              <a:rPr lang="ru-RU" sz="1800" dirty="0" smtClean="0"/>
              <a:t>мм)</a:t>
            </a: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Исследование </a:t>
            </a:r>
            <a:r>
              <a:rPr lang="ru-RU" sz="1800" dirty="0" smtClean="0"/>
              <a:t>обызвествленной части зуба может </a:t>
            </a:r>
            <a:r>
              <a:rPr lang="ru-RU" sz="1800" dirty="0"/>
              <a:t>быть </a:t>
            </a:r>
            <a:r>
              <a:rPr lang="ru-RU" sz="1800" dirty="0" smtClean="0"/>
              <a:t>выполнено </a:t>
            </a:r>
            <a:r>
              <a:rPr lang="ru-RU" sz="1800" dirty="0"/>
              <a:t>без риска, с меньшей потерей структуры </a:t>
            </a:r>
            <a:r>
              <a:rPr lang="ru-RU" sz="1800" dirty="0" smtClean="0"/>
              <a:t>зуба   </a:t>
            </a:r>
          </a:p>
          <a:p>
            <a:pPr>
              <a:buFontTx/>
              <a:buChar char="-"/>
            </a:pPr>
            <a:r>
              <a:rPr lang="ru-RU" sz="1800" dirty="0"/>
              <a:t>Позволяет </a:t>
            </a:r>
            <a:r>
              <a:rPr lang="ru-RU" sz="1800" dirty="0" smtClean="0"/>
              <a:t>полную резекцию </a:t>
            </a:r>
            <a:r>
              <a:rPr lang="ru-RU" sz="1800" dirty="0"/>
              <a:t>(удаление) корневых каналов и </a:t>
            </a:r>
            <a:r>
              <a:rPr lang="ru-RU" sz="1800" dirty="0" smtClean="0"/>
              <a:t>заполнение корневых каналов</a:t>
            </a: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Зуб содержит нервы, артерии и другие очень мелкие частицы, которые не видны невооруженным </a:t>
            </a:r>
            <a:r>
              <a:rPr lang="ru-RU" sz="1800" dirty="0" smtClean="0"/>
              <a:t>глазом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endParaRPr lang="sk-SK" sz="1800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Эндодонтия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193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Анатомия зуба</a:t>
            </a:r>
            <a:endParaRPr lang="sk-SK" sz="24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104456" cy="4392488"/>
          </a:xfrm>
        </p:spPr>
      </p:pic>
    </p:spTree>
    <p:extLst>
      <p:ext uri="{BB962C8B-B14F-4D97-AF65-F5344CB8AC3E}">
        <p14:creationId xmlns:p14="http://schemas.microsoft.com/office/powerpoint/2010/main" val="20159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Преимущества изображения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Информация пациенту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Помощь в работе с </a:t>
            </a:r>
            <a:r>
              <a:rPr lang="ru-RU" sz="1800" dirty="0" smtClean="0"/>
              <a:t>ассистентом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Маркетинговые факторы (лучший </a:t>
            </a:r>
            <a:r>
              <a:rPr lang="ru-RU" sz="1800" dirty="0" smtClean="0"/>
              <a:t>сервис</a:t>
            </a:r>
            <a:r>
              <a:rPr lang="sk-SK" sz="1800" dirty="0" smtClean="0"/>
              <a:t>)</a:t>
            </a:r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Обучение персонала</a:t>
            </a:r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Документация для </a:t>
            </a:r>
            <a:r>
              <a:rPr lang="ru-RU" sz="1800" dirty="0" smtClean="0"/>
              <a:t>конкретного </a:t>
            </a:r>
            <a:r>
              <a:rPr lang="ru-RU" sz="1800" dirty="0"/>
              <a:t>вмешательства (</a:t>
            </a:r>
            <a:r>
              <a:rPr lang="ru-RU" sz="1800" dirty="0" smtClean="0"/>
              <a:t>аргументация в </a:t>
            </a:r>
            <a:r>
              <a:rPr lang="ru-RU" sz="1800" dirty="0"/>
              <a:t>судопроизводстве</a:t>
            </a:r>
            <a:r>
              <a:rPr lang="ru-RU" sz="1800" dirty="0" smtClean="0"/>
              <a:t>)</a:t>
            </a:r>
            <a:endParaRPr lang="sk-SK" sz="1800" dirty="0" smtClean="0"/>
          </a:p>
          <a:p>
            <a:pPr>
              <a:buFontTx/>
              <a:buChar char="-"/>
            </a:pPr>
            <a:endParaRPr lang="sk-SK" sz="1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2120-6331-49D4-A748-540F70836CEA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2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Варианты монтажа </a:t>
            </a:r>
            <a:r>
              <a:rPr lang="ru-RU" sz="2400" b="1" dirty="0" smtClean="0"/>
              <a:t>микроскопа</a:t>
            </a:r>
            <a:r>
              <a:rPr lang="sk-SK" sz="2400" b="1" dirty="0" smtClean="0"/>
              <a:t> DENSIM OPTICS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потолок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стена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пол</a:t>
            </a:r>
            <a:r>
              <a:rPr lang="sk-SK" sz="1800" dirty="0" smtClean="0"/>
              <a:t> (</a:t>
            </a:r>
            <a:r>
              <a:rPr lang="ru-RU" sz="1800" dirty="0" smtClean="0"/>
              <a:t>при стоматологических установках</a:t>
            </a:r>
            <a:r>
              <a:rPr lang="sk-SK" sz="1800" dirty="0" smtClean="0"/>
              <a:t> DIPLOMAT)</a:t>
            </a:r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стол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endParaRPr lang="sk-SK" sz="1800" dirty="0" smtClean="0"/>
          </a:p>
          <a:p>
            <a:pPr>
              <a:buFontTx/>
              <a:buChar char="-"/>
            </a:pPr>
            <a:r>
              <a:rPr lang="ru-RU" sz="1800" dirty="0"/>
              <a:t>мобильный </a:t>
            </a:r>
            <a:r>
              <a:rPr lang="ru-RU" sz="1800" dirty="0" smtClean="0"/>
              <a:t>микроскоп на колесиках</a:t>
            </a:r>
            <a:endParaRPr lang="sk-SK" sz="18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11D5-6F0E-46D3-BC4D-EAAD2A5DCC5E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999173"/>
            <a:ext cx="4679950" cy="485965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1049" y="1062500"/>
            <a:ext cx="207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Держатель к потолку</a:t>
            </a:r>
            <a:endParaRPr lang="sk-SK" sz="16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10296" y="1582633"/>
            <a:ext cx="260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Внутренний телескопический столб</a:t>
            </a:r>
            <a:endParaRPr lang="sk-SK" sz="16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32662" y="2275131"/>
            <a:ext cx="2629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Внешний телескопический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столб  </a:t>
            </a:r>
            <a:endParaRPr lang="sk-SK" sz="16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399670" y="3143857"/>
            <a:ext cx="18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Компенсация веса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99670" y="3944639"/>
            <a:ext cx="1908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Оптический кабель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-183586" y="4464944"/>
            <a:ext cx="28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Главный выключатель</a:t>
            </a:r>
          </a:p>
          <a:p>
            <a:pPr algn="ctr"/>
            <a:r>
              <a:rPr lang="ru-RU" sz="1600" b="1" dirty="0"/>
              <a:t>Настройка интенсивности</a:t>
            </a:r>
          </a:p>
          <a:p>
            <a:pPr algn="ctr"/>
            <a:r>
              <a:rPr lang="ru-RU" sz="1600" b="1" dirty="0"/>
              <a:t>света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6588224" y="5589240"/>
            <a:ext cx="1914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Голова микроскопа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283968" y="5416216"/>
            <a:ext cx="114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Бинокуляр</a:t>
            </a:r>
            <a:endParaRPr lang="sk-SK" sz="16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6798280" y="5046354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Рукоятки</a:t>
            </a:r>
            <a:endParaRPr lang="sk-SK" sz="16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6805813" y="4257962"/>
            <a:ext cx="198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Регулировка головы</a:t>
            </a:r>
          </a:p>
          <a:p>
            <a:pPr algn="ctr"/>
            <a:r>
              <a:rPr lang="ru-RU" sz="1600" b="1" dirty="0" smtClean="0"/>
              <a:t> микроскопа</a:t>
            </a:r>
            <a:endParaRPr lang="sk-SK" sz="16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6798280" y="3789040"/>
            <a:ext cx="225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Регулировка вращения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6615337" y="3259723"/>
            <a:ext cx="1716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Регулировка угла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6587495" y="2564904"/>
            <a:ext cx="834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Тормоз</a:t>
            </a:r>
            <a:endParaRPr lang="sk-SK" sz="16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6549428" y="1905799"/>
            <a:ext cx="17165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Регулировка угла</a:t>
            </a:r>
          </a:p>
          <a:p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266439" y="2151819"/>
            <a:ext cx="20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Параллельное плечо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554153" y="476671"/>
            <a:ext cx="824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Описание </a:t>
            </a:r>
            <a:r>
              <a:rPr lang="ru-RU" sz="2400" b="1" dirty="0" smtClean="0"/>
              <a:t>микроскопа</a:t>
            </a:r>
            <a:r>
              <a:rPr lang="sk-SK" sz="2400" b="1" dirty="0" smtClean="0"/>
              <a:t> DENSIM OPTICS – </a:t>
            </a:r>
            <a:r>
              <a:rPr lang="ru-RU" sz="2400" b="1" dirty="0" smtClean="0"/>
              <a:t>потолочная </a:t>
            </a:r>
            <a:r>
              <a:rPr lang="ru-RU" sz="2400" b="1" dirty="0"/>
              <a:t>версия </a:t>
            </a:r>
            <a:endParaRPr lang="sk-SK" sz="2400" b="1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A74D-F97E-4FBA-BEEF-79D50D349339}" type="datetime1">
              <a:rPr lang="sk-SK" smtClean="0"/>
              <a:t>16. 4. 2018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6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1" y="1422867"/>
            <a:ext cx="5715000" cy="535749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0" y="5546849"/>
            <a:ext cx="2487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Главный выключатель</a:t>
            </a:r>
          </a:p>
          <a:p>
            <a:pPr algn="ctr"/>
            <a:r>
              <a:rPr lang="ru-RU" sz="1600" b="1" dirty="0"/>
              <a:t>Настройка интенсивности</a:t>
            </a:r>
          </a:p>
          <a:p>
            <a:pPr algn="ctr"/>
            <a:r>
              <a:rPr lang="ru-RU" sz="1600" b="1" dirty="0"/>
              <a:t>света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04095" y="4368274"/>
            <a:ext cx="1908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Оптический кабель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56482" y="2769494"/>
            <a:ext cx="18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Компенсация веса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31382" y="1967765"/>
            <a:ext cx="228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Параллельное плечо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699792" y="750252"/>
            <a:ext cx="185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Регулировка угла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948264" y="574618"/>
            <a:ext cx="89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Тормоз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912477" y="1310668"/>
            <a:ext cx="1716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Регулировка угла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6912477" y="1967765"/>
            <a:ext cx="2308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Регулировка вращения</a:t>
            </a:r>
            <a:endParaRPr lang="sk-SK" sz="16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6921712" y="2765696"/>
            <a:ext cx="198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Регулировка головы</a:t>
            </a:r>
          </a:p>
          <a:p>
            <a:pPr algn="ctr"/>
            <a:r>
              <a:rPr lang="ru-RU" sz="1600" b="1" dirty="0" smtClean="0"/>
              <a:t> микроскопа</a:t>
            </a:r>
            <a:endParaRPr lang="sk-SK" sz="16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6934377" y="4368274"/>
            <a:ext cx="9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Рукоятки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5971106" y="5362183"/>
            <a:ext cx="1914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Голова микроскопа</a:t>
            </a:r>
            <a:endParaRPr lang="sk-SK" sz="16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5275508" y="5917922"/>
            <a:ext cx="1844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Держатель к стене</a:t>
            </a:r>
            <a:endParaRPr lang="sk-SK" sz="16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063214" y="288586"/>
            <a:ext cx="730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Описание микроскопа </a:t>
            </a:r>
            <a:r>
              <a:rPr lang="sk-SK" sz="2400" b="1" dirty="0" smtClean="0"/>
              <a:t>DENSIM OPTICS - </a:t>
            </a:r>
            <a:r>
              <a:rPr lang="ru-RU" sz="2400" b="1" dirty="0" smtClean="0"/>
              <a:t>настенная версия</a:t>
            </a:r>
            <a:endParaRPr lang="sk-SK" sz="2400" b="1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DENSIM OPTICS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1CE3-89AC-45CA-9F07-A7853484AD0D}" type="datetime1">
              <a:rPr lang="sk-SK" smtClean="0"/>
              <a:t>16. 4. 2018</a:t>
            </a:fld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6941185" y="3476342"/>
            <a:ext cx="198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Регулировка головы</a:t>
            </a:r>
          </a:p>
          <a:p>
            <a:pPr algn="ctr"/>
            <a:r>
              <a:rPr lang="ru-RU" sz="1600" b="1" dirty="0" smtClean="0"/>
              <a:t> микроскопа</a:t>
            </a:r>
            <a:endParaRPr lang="sk-SK" sz="16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3110746" y="1462672"/>
            <a:ext cx="1716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Регулировка угла</a:t>
            </a:r>
            <a:endParaRPr lang="sk-SK" sz="1600" b="1" dirty="0"/>
          </a:p>
        </p:txBody>
      </p:sp>
      <p:sp>
        <p:nvSpPr>
          <p:cNvPr id="20" name="Obdĺžnik 19"/>
          <p:cNvSpPr/>
          <p:nvPr/>
        </p:nvSpPr>
        <p:spPr>
          <a:xfrm>
            <a:off x="2699792" y="750252"/>
            <a:ext cx="2017126" cy="586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6948264" y="704084"/>
            <a:ext cx="792088" cy="23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7009018" y="620688"/>
            <a:ext cx="155270" cy="129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15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C351-125E-4A06-9E2B-DCA25CE9FBE0}" type="datetime1">
              <a:rPr lang="sk-SK" smtClean="0"/>
              <a:t>16. 4. 2018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DENSIM OPTICS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Напольная версия микроскопа</a:t>
            </a:r>
            <a:r>
              <a:rPr lang="sk-SK" sz="2400" b="1" dirty="0" smtClean="0"/>
              <a:t> </a:t>
            </a:r>
            <a:br>
              <a:rPr lang="sk-SK" sz="2400" b="1" dirty="0" smtClean="0"/>
            </a:br>
            <a:r>
              <a:rPr lang="sk-SK" sz="2400" b="1" dirty="0" smtClean="0"/>
              <a:t>DENSIM OPTICS</a:t>
            </a:r>
            <a:r>
              <a:rPr lang="ru-RU" sz="2400" b="1" dirty="0" smtClean="0"/>
              <a:t> </a:t>
            </a:r>
            <a:r>
              <a:rPr lang="sk-SK" sz="2400" b="1" dirty="0" smtClean="0"/>
              <a:t>(</a:t>
            </a:r>
            <a:r>
              <a:rPr lang="ru-RU" sz="2400" b="1" dirty="0" smtClean="0"/>
              <a:t>при стоматологических установках </a:t>
            </a:r>
            <a:r>
              <a:rPr lang="sk-SK" sz="2400" b="1" dirty="0" smtClean="0"/>
              <a:t>DIPLOMAT</a:t>
            </a:r>
            <a:r>
              <a:rPr lang="sk-SK" sz="2400" b="1" dirty="0"/>
              <a:t>) 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660232" y="3861048"/>
            <a:ext cx="667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столб</a:t>
            </a:r>
            <a:endParaRPr lang="sk-SK" sz="1600" b="1" dirty="0"/>
          </a:p>
        </p:txBody>
      </p:sp>
      <p:cxnSp>
        <p:nvCxnSpPr>
          <p:cNvPr id="6" name="Rovná spojovacia šípka 5"/>
          <p:cNvCxnSpPr>
            <a:stCxn id="2" idx="1"/>
          </p:cNvCxnSpPr>
          <p:nvPr/>
        </p:nvCxnSpPr>
        <p:spPr>
          <a:xfrm flipH="1">
            <a:off x="6156176" y="4030325"/>
            <a:ext cx="504056" cy="169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706</Words>
  <Application>Microsoft Office PowerPoint</Application>
  <PresentationFormat>Экран (4:3)</PresentationFormat>
  <Paragraphs>320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Motív Office</vt:lpstr>
      <vt:lpstr>Презентация PowerPoint</vt:lpstr>
      <vt:lpstr>Медицинские &amp; стоматологические аппликации</vt:lpstr>
      <vt:lpstr>Эндодонтия</vt:lpstr>
      <vt:lpstr>Анатомия зуба</vt:lpstr>
      <vt:lpstr>Преимущества изображения </vt:lpstr>
      <vt:lpstr>Варианты монтажа микроскопа DENSIM OPTICS</vt:lpstr>
      <vt:lpstr>Презентация PowerPoint</vt:lpstr>
      <vt:lpstr>Презентация PowerPoint</vt:lpstr>
      <vt:lpstr>Напольная версия микроскопа  DENSIM OPTICS (при стоматологических установках DIPLOMAT) </vt:lpstr>
      <vt:lpstr>Настольная версия микроскопа DENSIM OPTICS </vt:lpstr>
      <vt:lpstr>Презентация PowerPoint</vt:lpstr>
      <vt:lpstr>Презентация PowerPoint</vt:lpstr>
      <vt:lpstr>Презентация PowerPoint</vt:lpstr>
      <vt:lpstr>Источник света/задная часть</vt:lpstr>
      <vt:lpstr>Наклонный бинокуляр 180°</vt:lpstr>
      <vt:lpstr>Бинокулярное ротационное кольцо</vt:lpstr>
      <vt:lpstr>Бинокулярный удлинитель</vt:lpstr>
      <vt:lpstr>Крышка объектива </vt:lpstr>
      <vt:lpstr>Презентация PowerPoint</vt:lpstr>
      <vt:lpstr>Компоненты системы</vt:lpstr>
      <vt:lpstr>Отдельные элементы изображения</vt:lpstr>
      <vt:lpstr>Компоненты системы</vt:lpstr>
      <vt:lpstr>Голова микроскопа с делителем изображения и адаптером</vt:lpstr>
      <vt:lpstr>Адаптер для камеры SONY NEX с делителем изображения</vt:lpstr>
      <vt:lpstr>CCD камера с адаптером и делителем света</vt:lpstr>
      <vt:lpstr>Плечо монитора</vt:lpstr>
      <vt:lpstr>Базовая конфигурация микроскопа DENSIM OPTICS</vt:lpstr>
      <vt:lpstr>Таблица увеличения</vt:lpstr>
    </vt:vector>
  </TitlesOfParts>
  <Company>EUR-MED Slovakia,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Ľubo Eliáš</dc:creator>
  <cp:lastModifiedBy>StomDevice</cp:lastModifiedBy>
  <cp:revision>12</cp:revision>
  <dcterms:created xsi:type="dcterms:W3CDTF">2016-05-23T12:46:32Z</dcterms:created>
  <dcterms:modified xsi:type="dcterms:W3CDTF">2018-04-16T18:13:07Z</dcterms:modified>
</cp:coreProperties>
</file>